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6"/>
  </p:notesMasterIdLst>
  <p:sldIdLst>
    <p:sldId id="378" r:id="rId2"/>
    <p:sldId id="387" r:id="rId3"/>
    <p:sldId id="420" r:id="rId4"/>
    <p:sldId id="423" r:id="rId5"/>
    <p:sldId id="424" r:id="rId6"/>
    <p:sldId id="425" r:id="rId7"/>
    <p:sldId id="426" r:id="rId8"/>
    <p:sldId id="427" r:id="rId9"/>
    <p:sldId id="428" r:id="rId10"/>
    <p:sldId id="432" r:id="rId11"/>
    <p:sldId id="429" r:id="rId12"/>
    <p:sldId id="430" r:id="rId13"/>
    <p:sldId id="431" r:id="rId14"/>
    <p:sldId id="399" r:id="rId15"/>
  </p:sldIdLst>
  <p:sldSz cx="9144000" cy="6858000" type="screen4x3"/>
  <p:notesSz cx="6858000" cy="9144000"/>
  <p:defaultTextStyle>
    <a:defPPr>
      <a:defRPr lang="en-US"/>
    </a:defPPr>
    <a:lvl1pPr marL="0" algn="l" defTabSz="1024128" rtl="0" eaLnBrk="1" latinLnBrk="0" hangingPunct="1">
      <a:defRPr sz="2000" kern="1200">
        <a:solidFill>
          <a:schemeClr val="tx1"/>
        </a:solidFill>
        <a:latin typeface="+mn-lt"/>
        <a:ea typeface="+mn-ea"/>
        <a:cs typeface="+mn-cs"/>
      </a:defRPr>
    </a:lvl1pPr>
    <a:lvl2pPr marL="512064" algn="l" defTabSz="1024128" rtl="0" eaLnBrk="1" latinLnBrk="0" hangingPunct="1">
      <a:defRPr sz="2000" kern="1200">
        <a:solidFill>
          <a:schemeClr val="tx1"/>
        </a:solidFill>
        <a:latin typeface="+mn-lt"/>
        <a:ea typeface="+mn-ea"/>
        <a:cs typeface="+mn-cs"/>
      </a:defRPr>
    </a:lvl2pPr>
    <a:lvl3pPr marL="1024128" algn="l" defTabSz="1024128" rtl="0" eaLnBrk="1" latinLnBrk="0" hangingPunct="1">
      <a:defRPr sz="2000" kern="1200">
        <a:solidFill>
          <a:schemeClr val="tx1"/>
        </a:solidFill>
        <a:latin typeface="+mn-lt"/>
        <a:ea typeface="+mn-ea"/>
        <a:cs typeface="+mn-cs"/>
      </a:defRPr>
    </a:lvl3pPr>
    <a:lvl4pPr marL="1536192" algn="l" defTabSz="1024128" rtl="0" eaLnBrk="1" latinLnBrk="0" hangingPunct="1">
      <a:defRPr sz="2000" kern="1200">
        <a:solidFill>
          <a:schemeClr val="tx1"/>
        </a:solidFill>
        <a:latin typeface="+mn-lt"/>
        <a:ea typeface="+mn-ea"/>
        <a:cs typeface="+mn-cs"/>
      </a:defRPr>
    </a:lvl4pPr>
    <a:lvl5pPr marL="2048256" algn="l" defTabSz="1024128" rtl="0" eaLnBrk="1" latinLnBrk="0" hangingPunct="1">
      <a:defRPr sz="2000" kern="1200">
        <a:solidFill>
          <a:schemeClr val="tx1"/>
        </a:solidFill>
        <a:latin typeface="+mn-lt"/>
        <a:ea typeface="+mn-ea"/>
        <a:cs typeface="+mn-cs"/>
      </a:defRPr>
    </a:lvl5pPr>
    <a:lvl6pPr marL="2560320" algn="l" defTabSz="1024128" rtl="0" eaLnBrk="1" latinLnBrk="0" hangingPunct="1">
      <a:defRPr sz="2000" kern="1200">
        <a:solidFill>
          <a:schemeClr val="tx1"/>
        </a:solidFill>
        <a:latin typeface="+mn-lt"/>
        <a:ea typeface="+mn-ea"/>
        <a:cs typeface="+mn-cs"/>
      </a:defRPr>
    </a:lvl6pPr>
    <a:lvl7pPr marL="3072384" algn="l" defTabSz="1024128" rtl="0" eaLnBrk="1" latinLnBrk="0" hangingPunct="1">
      <a:defRPr sz="2000" kern="1200">
        <a:solidFill>
          <a:schemeClr val="tx1"/>
        </a:solidFill>
        <a:latin typeface="+mn-lt"/>
        <a:ea typeface="+mn-ea"/>
        <a:cs typeface="+mn-cs"/>
      </a:defRPr>
    </a:lvl7pPr>
    <a:lvl8pPr marL="3584448" algn="l" defTabSz="1024128" rtl="0" eaLnBrk="1" latinLnBrk="0" hangingPunct="1">
      <a:defRPr sz="2000" kern="1200">
        <a:solidFill>
          <a:schemeClr val="tx1"/>
        </a:solidFill>
        <a:latin typeface="+mn-lt"/>
        <a:ea typeface="+mn-ea"/>
        <a:cs typeface="+mn-cs"/>
      </a:defRPr>
    </a:lvl8pPr>
    <a:lvl9pPr marL="4096512" algn="l" defTabSz="102412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05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3AEAB-12C3-467D-BA7A-DC3C10D45418}" type="datetimeFigureOut">
              <a:rPr lang="en-US" smtClean="0"/>
              <a:pPr/>
              <a:t>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87591-5545-492E-8E5C-E2EA5C44B993}" type="slidenum">
              <a:rPr lang="en-US" smtClean="0"/>
              <a:pPr/>
              <a:t>‹#›</a:t>
            </a:fld>
            <a:endParaRPr lang="en-US"/>
          </a:p>
        </p:txBody>
      </p:sp>
    </p:spTree>
    <p:extLst>
      <p:ext uri="{BB962C8B-B14F-4D97-AF65-F5344CB8AC3E}">
        <p14:creationId xmlns:p14="http://schemas.microsoft.com/office/powerpoint/2010/main" val="347991725"/>
      </p:ext>
    </p:extLst>
  </p:cSld>
  <p:clrMap bg1="lt1" tx1="dk1" bg2="lt2" tx2="dk2" accent1="accent1" accent2="accent2" accent3="accent3" accent4="accent4" accent5="accent5" accent6="accent6" hlink="hlink" folHlink="folHlink"/>
  <p:notesStyle>
    <a:lvl1pPr marL="0" algn="l" defTabSz="1024128" rtl="0" eaLnBrk="1" latinLnBrk="0" hangingPunct="1">
      <a:defRPr sz="1300" kern="1200">
        <a:solidFill>
          <a:schemeClr val="tx1"/>
        </a:solidFill>
        <a:latin typeface="+mn-lt"/>
        <a:ea typeface="+mn-ea"/>
        <a:cs typeface="+mn-cs"/>
      </a:defRPr>
    </a:lvl1pPr>
    <a:lvl2pPr marL="512064" algn="l" defTabSz="1024128" rtl="0" eaLnBrk="1" latinLnBrk="0" hangingPunct="1">
      <a:defRPr sz="1300" kern="1200">
        <a:solidFill>
          <a:schemeClr val="tx1"/>
        </a:solidFill>
        <a:latin typeface="+mn-lt"/>
        <a:ea typeface="+mn-ea"/>
        <a:cs typeface="+mn-cs"/>
      </a:defRPr>
    </a:lvl2pPr>
    <a:lvl3pPr marL="1024128" algn="l" defTabSz="1024128" rtl="0" eaLnBrk="1" latinLnBrk="0" hangingPunct="1">
      <a:defRPr sz="1300" kern="1200">
        <a:solidFill>
          <a:schemeClr val="tx1"/>
        </a:solidFill>
        <a:latin typeface="+mn-lt"/>
        <a:ea typeface="+mn-ea"/>
        <a:cs typeface="+mn-cs"/>
      </a:defRPr>
    </a:lvl3pPr>
    <a:lvl4pPr marL="1536192" algn="l" defTabSz="1024128" rtl="0" eaLnBrk="1" latinLnBrk="0" hangingPunct="1">
      <a:defRPr sz="1300" kern="1200">
        <a:solidFill>
          <a:schemeClr val="tx1"/>
        </a:solidFill>
        <a:latin typeface="+mn-lt"/>
        <a:ea typeface="+mn-ea"/>
        <a:cs typeface="+mn-cs"/>
      </a:defRPr>
    </a:lvl4pPr>
    <a:lvl5pPr marL="2048256" algn="l" defTabSz="1024128" rtl="0" eaLnBrk="1" latinLnBrk="0" hangingPunct="1">
      <a:defRPr sz="1300" kern="1200">
        <a:solidFill>
          <a:schemeClr val="tx1"/>
        </a:solidFill>
        <a:latin typeface="+mn-lt"/>
        <a:ea typeface="+mn-ea"/>
        <a:cs typeface="+mn-cs"/>
      </a:defRPr>
    </a:lvl5pPr>
    <a:lvl6pPr marL="2560320" algn="l" defTabSz="1024128" rtl="0" eaLnBrk="1" latinLnBrk="0" hangingPunct="1">
      <a:defRPr sz="1300" kern="1200">
        <a:solidFill>
          <a:schemeClr val="tx1"/>
        </a:solidFill>
        <a:latin typeface="+mn-lt"/>
        <a:ea typeface="+mn-ea"/>
        <a:cs typeface="+mn-cs"/>
      </a:defRPr>
    </a:lvl6pPr>
    <a:lvl7pPr marL="3072384" algn="l" defTabSz="1024128" rtl="0" eaLnBrk="1" latinLnBrk="0" hangingPunct="1">
      <a:defRPr sz="1300" kern="1200">
        <a:solidFill>
          <a:schemeClr val="tx1"/>
        </a:solidFill>
        <a:latin typeface="+mn-lt"/>
        <a:ea typeface="+mn-ea"/>
        <a:cs typeface="+mn-cs"/>
      </a:defRPr>
    </a:lvl7pPr>
    <a:lvl8pPr marL="3584448" algn="l" defTabSz="1024128" rtl="0" eaLnBrk="1" latinLnBrk="0" hangingPunct="1">
      <a:defRPr sz="1300" kern="1200">
        <a:solidFill>
          <a:schemeClr val="tx1"/>
        </a:solidFill>
        <a:latin typeface="+mn-lt"/>
        <a:ea typeface="+mn-ea"/>
        <a:cs typeface="+mn-cs"/>
      </a:defRPr>
    </a:lvl8pPr>
    <a:lvl9pPr marL="4096512" algn="l" defTabSz="102412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B87591-5545-492E-8E5C-E2EA5C44B993}" type="slidenum">
              <a:rPr lang="en-US" smtClean="0"/>
              <a:pPr/>
              <a:t>1</a:t>
            </a:fld>
            <a:endParaRPr lang="en-US"/>
          </a:p>
        </p:txBody>
      </p:sp>
    </p:spTree>
    <p:extLst>
      <p:ext uri="{BB962C8B-B14F-4D97-AF65-F5344CB8AC3E}">
        <p14:creationId xmlns:p14="http://schemas.microsoft.com/office/powerpoint/2010/main" val="3379068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8" name="Date Placeholder 27"/>
          <p:cNvSpPr>
            <a:spLocks noGrp="1"/>
          </p:cNvSpPr>
          <p:nvPr>
            <p:ph type="dt" sz="half" idx="10"/>
          </p:nvPr>
        </p:nvSpPr>
        <p:spPr/>
        <p:txBody>
          <a:bodyPr/>
          <a:lstStyle/>
          <a:p>
            <a:r>
              <a:rPr lang="en-US" smtClean="0"/>
              <a:t>01/10/2017</a:t>
            </a:r>
            <a:endParaRPr lang="en-US" dirty="0"/>
          </a:p>
        </p:txBody>
      </p:sp>
      <p:sp>
        <p:nvSpPr>
          <p:cNvPr id="17" name="Footer Placeholder 16"/>
          <p:cNvSpPr>
            <a:spLocks noGrp="1"/>
          </p:cNvSpPr>
          <p:nvPr>
            <p:ph type="ftr" sz="quarter" idx="11"/>
          </p:nvPr>
        </p:nvSpPr>
        <p:spPr/>
        <p:txBody>
          <a:bodyPr/>
          <a:lstStyle/>
          <a:p>
            <a:r>
              <a:rPr lang="en-US" smtClean="0"/>
              <a:t>What's New with EOVSA</a:t>
            </a:r>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1" t="423" r="1" b="696"/>
          <a:stretch/>
        </p:blipFill>
        <p:spPr>
          <a:xfrm>
            <a:off x="1309792" y="3219912"/>
            <a:ext cx="6393608" cy="1569802"/>
          </a:xfrm>
          <a:prstGeom prst="round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72" y="79830"/>
            <a:ext cx="2013733" cy="784860"/>
          </a:xfrm>
          <a:prstGeom prst="round2SameRect">
            <a:avLst>
              <a:gd name="adj1" fmla="val 50000"/>
              <a:gd name="adj2" fmla="val 12945"/>
            </a:avLst>
          </a:prstGeom>
          <a:effectLst/>
        </p:spPr>
      </p:pic>
      <p:pic>
        <p:nvPicPr>
          <p:cNvPr id="1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72486" y="78099"/>
            <a:ext cx="2106202" cy="786590"/>
          </a:xfrm>
          <a:prstGeom prst="round1Rect">
            <a:avLst>
              <a:gd name="adj" fmla="val 4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01/10/2017</a:t>
            </a:r>
            <a:endParaRPr lang="en-US"/>
          </a:p>
        </p:txBody>
      </p:sp>
      <p:sp>
        <p:nvSpPr>
          <p:cNvPr id="5" name="Footer Placeholder 4"/>
          <p:cNvSpPr>
            <a:spLocks noGrp="1"/>
          </p:cNvSpPr>
          <p:nvPr>
            <p:ph type="ftr" sz="quarter" idx="11"/>
          </p:nvPr>
        </p:nvSpPr>
        <p:spPr/>
        <p:txBody>
          <a:bodyPr/>
          <a:lstStyle/>
          <a:p>
            <a:r>
              <a:rPr lang="en-US" smtClean="0"/>
              <a:t>What's New with EOVSA</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6171"/>
            <a:ext cx="2011680" cy="5189995"/>
          </a:xfr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43429"/>
            <a:ext cx="6019800" cy="5182736"/>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r>
              <a:rPr lang="en-US" smtClean="0"/>
              <a:t>01/10/2017</a:t>
            </a:r>
            <a:endParaRPr lang="en-US"/>
          </a:p>
        </p:txBody>
      </p:sp>
      <p:sp>
        <p:nvSpPr>
          <p:cNvPr id="5" name="Footer Placeholder 4"/>
          <p:cNvSpPr>
            <a:spLocks noGrp="1"/>
          </p:cNvSpPr>
          <p:nvPr>
            <p:ph type="ftr" sz="quarter" idx="11"/>
          </p:nvPr>
        </p:nvSpPr>
        <p:spPr/>
        <p:txBody>
          <a:bodyPr/>
          <a:lstStyle/>
          <a:p>
            <a:r>
              <a:rPr lang="en-US" smtClean="0"/>
              <a:t>What's New with EOVSA</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220" y="892626"/>
            <a:ext cx="8231323" cy="626609"/>
          </a:xfrm>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r>
              <a:rPr lang="en-US" smtClean="0"/>
              <a:t>01/10/2017</a:t>
            </a:r>
            <a:endParaRPr lang="en-US" dirty="0"/>
          </a:p>
        </p:txBody>
      </p:sp>
      <p:sp>
        <p:nvSpPr>
          <p:cNvPr id="5" name="Footer Placeholder 4"/>
          <p:cNvSpPr>
            <a:spLocks noGrp="1"/>
          </p:cNvSpPr>
          <p:nvPr>
            <p:ph type="ftr" sz="quarter" idx="11"/>
          </p:nvPr>
        </p:nvSpPr>
        <p:spPr/>
        <p:txBody>
          <a:bodyPr/>
          <a:lstStyle/>
          <a:p>
            <a:r>
              <a:rPr lang="en-US" smtClean="0"/>
              <a:t>What's New with EOVSA</a:t>
            </a:r>
            <a:endParaRPr lang="en-US" dirty="0"/>
          </a:p>
        </p:txBody>
      </p:sp>
      <p:sp>
        <p:nvSpPr>
          <p:cNvPr id="8" name="Content Placeholder 7"/>
          <p:cNvSpPr>
            <a:spLocks noGrp="1"/>
          </p:cNvSpPr>
          <p:nvPr>
            <p:ph sz="quarter" idx="1"/>
          </p:nvPr>
        </p:nvSpPr>
        <p:spPr>
          <a:xfrm>
            <a:off x="449943" y="1534884"/>
            <a:ext cx="8222343"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01/10/2017</a:t>
            </a:r>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What's New with EOVSA</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01/10/2017</a:t>
            </a:r>
            <a:endParaRPr lang="en-US"/>
          </a:p>
        </p:txBody>
      </p:sp>
      <p:sp>
        <p:nvSpPr>
          <p:cNvPr id="6" name="Footer Placeholder 5"/>
          <p:cNvSpPr>
            <a:spLocks noGrp="1"/>
          </p:cNvSpPr>
          <p:nvPr>
            <p:ph type="ftr" sz="quarter" idx="11"/>
          </p:nvPr>
        </p:nvSpPr>
        <p:spPr/>
        <p:txBody>
          <a:bodyPr/>
          <a:lstStyle/>
          <a:p>
            <a:r>
              <a:rPr lang="en-US" smtClean="0"/>
              <a:t>What's New with EOVSA</a:t>
            </a:r>
            <a:endParaRPr lang="en-US"/>
          </a:p>
        </p:txBody>
      </p:sp>
      <p:sp>
        <p:nvSpPr>
          <p:cNvPr id="9" name="Content Placeholder 8"/>
          <p:cNvSpPr>
            <a:spLocks noGrp="1"/>
          </p:cNvSpPr>
          <p:nvPr>
            <p:ph sz="quarter" idx="1"/>
          </p:nvPr>
        </p:nvSpPr>
        <p:spPr>
          <a:xfrm>
            <a:off x="464457" y="1542141"/>
            <a:ext cx="3995787"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730753" y="1542141"/>
            <a:ext cx="3963303"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944" y="870856"/>
            <a:ext cx="8215086" cy="617763"/>
          </a:xfrm>
        </p:spPr>
        <p:txBody>
          <a:bodyPr anchor="b" anchorCtr="0"/>
          <a:lstStyle>
            <a:lvl1pP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64466" y="1527627"/>
            <a:ext cx="3969650" cy="762000"/>
          </a:xfrm>
          <a:noFill/>
          <a:ln w="12700" cap="sq" cmpd="sng" algn="ctr">
            <a:noFill/>
            <a:prstDash val="solid"/>
          </a:ln>
        </p:spPr>
        <p:txBody>
          <a:bodyPr lIns="91440" anchor="b" anchorCtr="0">
            <a:noAutofit/>
          </a:bodyPr>
          <a:lstStyle>
            <a:lvl1pPr marL="0" indent="0">
              <a:buNone/>
              <a:defRPr sz="2400" b="1">
                <a:solidFill>
                  <a:schemeClr val="accent1"/>
                </a:solidFill>
                <a:latin typeface="Tempus Sans ITC" panose="04020404030D07020202" pitchFamily="82"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4401" y="1534884"/>
            <a:ext cx="3933371" cy="762000"/>
          </a:xfrm>
          <a:noFill/>
          <a:ln w="12700" cap="sq" cmpd="sng" algn="ctr">
            <a:noFill/>
            <a:prstDash val="solid"/>
          </a:ln>
        </p:spPr>
        <p:txBody>
          <a:bodyPr lIns="91440" anchor="b" anchorCtr="0">
            <a:noAutofit/>
          </a:bodyPr>
          <a:lstStyle>
            <a:lvl1pPr marL="0" indent="0">
              <a:buNone/>
              <a:defRPr sz="2400" b="1">
                <a:solidFill>
                  <a:schemeClr val="accent1"/>
                </a:solidFill>
                <a:latin typeface="Tempus Sans ITC" panose="04020404030D07020202" pitchFamily="82"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r>
              <a:rPr lang="en-US" smtClean="0"/>
              <a:t>01/10/2017</a:t>
            </a:r>
            <a:endParaRPr lang="en-US"/>
          </a:p>
        </p:txBody>
      </p:sp>
      <p:sp>
        <p:nvSpPr>
          <p:cNvPr id="8" name="Footer Placeholder 7"/>
          <p:cNvSpPr>
            <a:spLocks noGrp="1"/>
          </p:cNvSpPr>
          <p:nvPr>
            <p:ph type="ftr" sz="quarter" idx="11"/>
          </p:nvPr>
        </p:nvSpPr>
        <p:spPr/>
        <p:txBody>
          <a:bodyPr/>
          <a:lstStyle/>
          <a:p>
            <a:r>
              <a:rPr lang="en-US" smtClean="0"/>
              <a:t>What's New with EOVSA</a:t>
            </a:r>
            <a:endParaRPr lang="en-US"/>
          </a:p>
        </p:txBody>
      </p:sp>
      <p:sp>
        <p:nvSpPr>
          <p:cNvPr id="11" name="Content Placeholder 10"/>
          <p:cNvSpPr>
            <a:spLocks noGrp="1"/>
          </p:cNvSpPr>
          <p:nvPr>
            <p:ph sz="half" idx="2"/>
          </p:nvPr>
        </p:nvSpPr>
        <p:spPr>
          <a:xfrm>
            <a:off x="464466" y="2322286"/>
            <a:ext cx="3969650" cy="3811814"/>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half" idx="4"/>
          </p:nvPr>
        </p:nvSpPr>
        <p:spPr>
          <a:xfrm>
            <a:off x="4731658" y="2336800"/>
            <a:ext cx="3926114" cy="37973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01/10/2017</a:t>
            </a:r>
            <a:endParaRPr lang="en-US"/>
          </a:p>
        </p:txBody>
      </p:sp>
      <p:sp>
        <p:nvSpPr>
          <p:cNvPr id="4" name="Footer Placeholder 3"/>
          <p:cNvSpPr>
            <a:spLocks noGrp="1"/>
          </p:cNvSpPr>
          <p:nvPr>
            <p:ph type="ftr" sz="quarter" idx="11"/>
          </p:nvPr>
        </p:nvSpPr>
        <p:spPr/>
        <p:txBody>
          <a:bodyPr/>
          <a:lstStyle/>
          <a:p>
            <a:r>
              <a:rPr lang="en-US" smtClean="0"/>
              <a:t>What's New with EOVSA</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01/10/2017</a:t>
            </a:r>
            <a:endParaRPr lang="en-US"/>
          </a:p>
        </p:txBody>
      </p:sp>
      <p:sp>
        <p:nvSpPr>
          <p:cNvPr id="3" name="Footer Placeholder 2"/>
          <p:cNvSpPr>
            <a:spLocks noGrp="1"/>
          </p:cNvSpPr>
          <p:nvPr>
            <p:ph type="ftr" sz="quarter" idx="11"/>
          </p:nvPr>
        </p:nvSpPr>
        <p:spPr/>
        <p:txBody>
          <a:bodyPr/>
          <a:lstStyle/>
          <a:p>
            <a:r>
              <a:rPr lang="en-US" smtClean="0"/>
              <a:t>What's New with EOVSA</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4170" y="878111"/>
            <a:ext cx="8239887" cy="632279"/>
          </a:xfrm>
        </p:spPr>
        <p:txBody>
          <a:bodyPr anchor="b" anchorCtr="0"/>
          <a:lstStyle>
            <a:lvl1pPr algn="l">
              <a:buNone/>
              <a:defRPr sz="4000" b="1"/>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47898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01/10/2017</a:t>
            </a:r>
            <a:endParaRPr lang="en-US"/>
          </a:p>
        </p:txBody>
      </p:sp>
      <p:sp>
        <p:nvSpPr>
          <p:cNvPr id="6" name="Footer Placeholder 5"/>
          <p:cNvSpPr>
            <a:spLocks noGrp="1"/>
          </p:cNvSpPr>
          <p:nvPr>
            <p:ph type="ftr" sz="quarter" idx="11"/>
          </p:nvPr>
        </p:nvSpPr>
        <p:spPr/>
        <p:txBody>
          <a:bodyPr/>
          <a:lstStyle/>
          <a:p>
            <a:r>
              <a:rPr lang="en-US" smtClean="0"/>
              <a:t>What's New with EOVSA</a:t>
            </a:r>
            <a:endParaRPr lang="en-US"/>
          </a:p>
        </p:txBody>
      </p:sp>
      <p:sp>
        <p:nvSpPr>
          <p:cNvPr id="11" name="Content Placeholder 10"/>
          <p:cNvSpPr>
            <a:spLocks noGrp="1"/>
          </p:cNvSpPr>
          <p:nvPr>
            <p:ph sz="quarter" idx="1"/>
          </p:nvPr>
        </p:nvSpPr>
        <p:spPr>
          <a:xfrm>
            <a:off x="2467429" y="1600200"/>
            <a:ext cx="6219371"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9" descr="PaiuteSun_new.gif"/>
          <p:cNvPicPr>
            <a:picLocks noChangeAspect="1"/>
          </p:cNvPicPr>
          <p:nvPr userDrawn="1"/>
        </p:nvPicPr>
        <p:blipFill>
          <a:blip r:embed="rId2" cstate="print"/>
          <a:stretch>
            <a:fillRect/>
          </a:stretch>
        </p:blipFill>
        <p:spPr>
          <a:xfrm>
            <a:off x="64008" y="6062420"/>
            <a:ext cx="765810" cy="795580"/>
          </a:xfrm>
          <a:prstGeom prst="rect">
            <a:avLst/>
          </a:prstGeom>
        </p:spPr>
      </p:pic>
      <p:sp>
        <p:nvSpPr>
          <p:cNvPr id="12" name="Rectangle 11"/>
          <p:cNvSpPr/>
          <p:nvPr userDrawn="1"/>
        </p:nvSpPr>
        <p:spPr>
          <a:xfrm>
            <a:off x="194236" y="6252898"/>
            <a:ext cx="490840" cy="400110"/>
          </a:xfrm>
          <a:prstGeom prst="rect">
            <a:avLst/>
          </a:prstGeom>
        </p:spPr>
        <p:txBody>
          <a:bodyPr wrap="none">
            <a:spAutoFit/>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01/10/2017</a:t>
            </a:r>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What's New with EOVSA</a:t>
            </a:r>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5.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5477" y="892626"/>
            <a:ext cx="8231323" cy="626609"/>
          </a:xfrm>
          <a:prstGeom prst="rect">
            <a:avLst/>
          </a:prstGeom>
        </p:spPr>
        <p:txBody>
          <a:bodyPr tIns="0" bIns="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5477" y="1534885"/>
            <a:ext cx="8234951"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smtClean="0"/>
              <a:t>01/10/2017</a:t>
            </a:r>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What's New with EOVSA</a:t>
            </a:r>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572" y="79830"/>
            <a:ext cx="2013733" cy="784860"/>
          </a:xfrm>
          <a:prstGeom prst="round2SameRect">
            <a:avLst>
              <a:gd name="adj1" fmla="val 50000"/>
              <a:gd name="adj2" fmla="val 12945"/>
            </a:avLst>
          </a:prstGeom>
          <a:effectLst/>
        </p:spPr>
      </p:pic>
      <p:pic>
        <p:nvPicPr>
          <p:cNvPr id="11"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965229" y="78099"/>
            <a:ext cx="2106202" cy="786590"/>
          </a:xfrm>
          <a:prstGeom prst="round1Rect">
            <a:avLst>
              <a:gd name="adj" fmla="val 4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userDrawn="1"/>
        </p:nvPicPr>
        <p:blipFill rotWithShape="1">
          <a:blip r:embed="rId15">
            <a:extLst>
              <a:ext uri="{28A0092B-C50C-407E-A947-70E740481C1C}">
                <a14:useLocalDpi xmlns:a14="http://schemas.microsoft.com/office/drawing/2010/main" val="0"/>
              </a:ext>
            </a:extLst>
          </a:blip>
          <a:srcRect l="1" t="12340" r="1" b="21541"/>
          <a:stretch/>
        </p:blipFill>
        <p:spPr>
          <a:xfrm>
            <a:off x="2086306" y="62500"/>
            <a:ext cx="4886180" cy="802190"/>
          </a:xfrm>
          <a:prstGeom prst="roundRect">
            <a:avLst/>
          </a:prstGeom>
        </p:spPr>
      </p:pic>
      <p:pic>
        <p:nvPicPr>
          <p:cNvPr id="16" name="Picture 15" descr="PaiuteSun_new.gif"/>
          <p:cNvPicPr>
            <a:picLocks noChangeAspect="1"/>
          </p:cNvPicPr>
          <p:nvPr userDrawn="1"/>
        </p:nvPicPr>
        <p:blipFill>
          <a:blip r:embed="rId16" cstate="print"/>
          <a:stretch>
            <a:fillRect/>
          </a:stretch>
        </p:blipFill>
        <p:spPr>
          <a:xfrm>
            <a:off x="64008" y="6062420"/>
            <a:ext cx="765810" cy="795580"/>
          </a:xfrm>
          <a:prstGeom prst="rect">
            <a:avLst/>
          </a:prstGeom>
        </p:spPr>
      </p:pic>
      <p:sp>
        <p:nvSpPr>
          <p:cNvPr id="2" name="Rectangle 1"/>
          <p:cNvSpPr/>
          <p:nvPr userDrawn="1"/>
        </p:nvSpPr>
        <p:spPr>
          <a:xfrm>
            <a:off x="194236" y="6252898"/>
            <a:ext cx="490840" cy="400110"/>
          </a:xfrm>
          <a:prstGeom prst="rect">
            <a:avLst/>
          </a:prstGeom>
        </p:spPr>
        <p:txBody>
          <a:bodyPr wrap="none" anchor="ctr" anchorCtr="0">
            <a:spAutoFit/>
          </a:bodyPr>
          <a:lstStyle/>
          <a:p>
            <a:pPr algn="ctr"/>
            <a:fld id="{B6F15528-21DE-4FAA-801E-634DDDAF4B2B}"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p:txStyles>
    <p:titleStyle>
      <a:lvl1pPr algn="l" rtl="0" eaLnBrk="1" latinLnBrk="0" hangingPunct="1">
        <a:spcBef>
          <a:spcPct val="0"/>
        </a:spcBef>
        <a:buNone/>
        <a:defRPr kumimoji="0" sz="4000" b="1" kern="1200" baseline="0">
          <a:solidFill>
            <a:schemeClr val="tx2"/>
          </a:solidFill>
          <a:latin typeface="Tempus Sans ITC" panose="04020404030D07020202" pitchFamily="82" charset="0"/>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hyperlink" Target="http://data.magnumenergy.com/MW5241/" TargetMode="External"/><Relationship Id="rId2" Type="http://schemas.openxmlformats.org/officeDocument/2006/relationships/hyperlink" Target="http://data.magnumenergy.com/MW512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l"/>
            <a:r>
              <a:rPr lang="en-US" dirty="0" smtClean="0"/>
              <a:t>            </a:t>
            </a:r>
            <a:r>
              <a:rPr lang="en-US" dirty="0" smtClean="0"/>
              <a:t>2017 January</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smtClean="0"/>
              <a:t>What's New with EOVSA</a:t>
            </a:r>
            <a:endParaRPr lang="en-US" dirty="0"/>
          </a:p>
        </p:txBody>
      </p:sp>
      <p:sp>
        <p:nvSpPr>
          <p:cNvPr id="5" name="Title 4"/>
          <p:cNvSpPr>
            <a:spLocks noGrp="1"/>
          </p:cNvSpPr>
          <p:nvPr>
            <p:ph type="ctrTitle"/>
          </p:nvPr>
        </p:nvSpPr>
        <p:spPr/>
        <p:txBody>
          <a:bodyPr/>
          <a:lstStyle/>
          <a:p>
            <a:r>
              <a:rPr lang="en-US" dirty="0" smtClean="0"/>
              <a:t>What’s New with EOVSA</a:t>
            </a:r>
            <a:endParaRPr lang="en-US" dirty="0"/>
          </a:p>
        </p:txBody>
      </p:sp>
    </p:spTree>
    <p:extLst>
      <p:ext uri="{BB962C8B-B14F-4D97-AF65-F5344CB8AC3E}">
        <p14:creationId xmlns:p14="http://schemas.microsoft.com/office/powerpoint/2010/main" val="3647977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20" y="897147"/>
            <a:ext cx="8231323" cy="1121434"/>
          </a:xfrm>
        </p:spPr>
        <p:txBody>
          <a:bodyPr>
            <a:normAutofit fontScale="90000"/>
          </a:bodyPr>
          <a:lstStyle/>
          <a:p>
            <a:r>
              <a:rPr lang="en-US" dirty="0" smtClean="0"/>
              <a:t>Cause of the Multi-band vs. Delay-center delays?</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smtClean="0"/>
              <a:t>What's New with EOVSA</a:t>
            </a:r>
            <a:endParaRPr lang="en-US" dirty="0"/>
          </a:p>
        </p:txBody>
      </p:sp>
      <p:sp>
        <p:nvSpPr>
          <p:cNvPr id="5" name="Content Placeholder 4"/>
          <p:cNvSpPr>
            <a:spLocks noGrp="1"/>
          </p:cNvSpPr>
          <p:nvPr>
            <p:ph sz="quarter" idx="1"/>
          </p:nvPr>
        </p:nvSpPr>
        <p:spPr>
          <a:xfrm>
            <a:off x="449943" y="2018580"/>
            <a:ext cx="8222343" cy="4088303"/>
          </a:xfrm>
        </p:spPr>
        <p:txBody>
          <a:bodyPr>
            <a:normAutofit lnSpcReduction="10000"/>
          </a:bodyPr>
          <a:lstStyle/>
          <a:p>
            <a:r>
              <a:rPr lang="en-US" dirty="0" smtClean="0"/>
              <a:t>It seems possible that the X-Y “delay-center” delays are measuring differences in path length after the LO, while the “multi-band” delays are measuring differences before the LO.</a:t>
            </a:r>
          </a:p>
          <a:p>
            <a:r>
              <a:rPr lang="en-US" dirty="0" smtClean="0"/>
              <a:t>Note that all differences measured by injecting common noise into the RF do not account for possible delays ahead of the </a:t>
            </a:r>
            <a:r>
              <a:rPr lang="en-US" dirty="0" err="1" smtClean="0"/>
              <a:t>cal</a:t>
            </a:r>
            <a:r>
              <a:rPr lang="en-US" dirty="0" smtClean="0"/>
              <a:t> source (i.e. in the feed and cables from feed to injection point).</a:t>
            </a:r>
          </a:p>
          <a:p>
            <a:r>
              <a:rPr lang="en-US" dirty="0" smtClean="0"/>
              <a:t>It is possible to measure the multi-band delay on calibrator sources, which would provide the delay difference along the entire path, but this takes far more time.  We’ll come back to this in the conclusions.</a:t>
            </a:r>
            <a:endParaRPr lang="en-US" dirty="0"/>
          </a:p>
        </p:txBody>
      </p:sp>
    </p:spTree>
    <p:extLst>
      <p:ext uri="{BB962C8B-B14F-4D97-AF65-F5344CB8AC3E}">
        <p14:creationId xmlns:p14="http://schemas.microsoft.com/office/powerpoint/2010/main" val="2542198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 Rotation Effect (phases)</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smtClean="0"/>
              <a:t>What's New with EOVSA</a:t>
            </a:r>
            <a:endParaRPr lang="en-US" dirty="0"/>
          </a:p>
        </p:txBody>
      </p:sp>
      <p:pic>
        <p:nvPicPr>
          <p:cNvPr id="6" name="Content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9644" r="2997" b="6772"/>
          <a:stretch/>
        </p:blipFill>
        <p:spPr>
          <a:xfrm>
            <a:off x="1010467" y="1903920"/>
            <a:ext cx="6736054" cy="4385172"/>
          </a:xfrm>
          <a:effectLst>
            <a:outerShdw blurRad="50800" dist="38100" dir="2700000" algn="tl" rotWithShape="0">
              <a:prstClr val="black">
                <a:alpha val="40000"/>
              </a:prstClr>
            </a:outerShdw>
          </a:effectLst>
        </p:spPr>
      </p:pic>
      <p:sp>
        <p:nvSpPr>
          <p:cNvPr id="7" name="Content Placeholder 4"/>
          <p:cNvSpPr txBox="1">
            <a:spLocks/>
          </p:cNvSpPr>
          <p:nvPr/>
        </p:nvSpPr>
        <p:spPr>
          <a:xfrm>
            <a:off x="449943" y="1534883"/>
            <a:ext cx="8229600" cy="485810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defTabSz="914400"/>
            <a:r>
              <a:rPr lang="en-US" sz="2000" dirty="0" smtClean="0"/>
              <a:t>One key observable is the phase relationship on XY and YX vs. XX and YY:</a:t>
            </a:r>
            <a:endParaRPr lang="en-US" sz="2000" dirty="0" smtClean="0"/>
          </a:p>
          <a:p>
            <a:pPr defTabSz="914400"/>
            <a:endParaRPr lang="en-US" sz="1800" dirty="0" smtClean="0"/>
          </a:p>
          <a:p>
            <a:pPr defTabSz="914400"/>
            <a:endParaRPr lang="en-US" sz="1800" dirty="0"/>
          </a:p>
        </p:txBody>
      </p:sp>
      <p:sp>
        <p:nvSpPr>
          <p:cNvPr id="8" name="TextBox 7"/>
          <p:cNvSpPr txBox="1"/>
          <p:nvPr/>
        </p:nvSpPr>
        <p:spPr>
          <a:xfrm>
            <a:off x="664972" y="2277374"/>
            <a:ext cx="405880" cy="3323987"/>
          </a:xfrm>
          <a:prstGeom prst="rect">
            <a:avLst/>
          </a:prstGeom>
          <a:noFill/>
        </p:spPr>
        <p:txBody>
          <a:bodyPr wrap="none" rtlCol="0">
            <a:spAutoFit/>
          </a:bodyPr>
          <a:lstStyle/>
          <a:p>
            <a:r>
              <a:rPr lang="en-US" sz="1400" dirty="0" smtClean="0"/>
              <a:t>XX</a:t>
            </a:r>
          </a:p>
          <a:p>
            <a:endParaRPr lang="en-US" sz="1400" dirty="0"/>
          </a:p>
          <a:p>
            <a:endParaRPr lang="en-US" sz="1400" dirty="0" smtClean="0"/>
          </a:p>
          <a:p>
            <a:endParaRPr lang="en-US" sz="1400" dirty="0"/>
          </a:p>
          <a:p>
            <a:r>
              <a:rPr lang="en-US" sz="1400" dirty="0" smtClean="0"/>
              <a:t>XY</a:t>
            </a:r>
          </a:p>
          <a:p>
            <a:endParaRPr lang="en-US" sz="1400" dirty="0"/>
          </a:p>
          <a:p>
            <a:endParaRPr lang="en-US" sz="1400" dirty="0" smtClean="0"/>
          </a:p>
          <a:p>
            <a:endParaRPr lang="en-US" sz="1400" dirty="0"/>
          </a:p>
          <a:p>
            <a:endParaRPr lang="en-US" sz="1400" dirty="0" smtClean="0"/>
          </a:p>
          <a:p>
            <a:r>
              <a:rPr lang="en-US" sz="1400" dirty="0" smtClean="0"/>
              <a:t>YX</a:t>
            </a:r>
          </a:p>
          <a:p>
            <a:endParaRPr lang="en-US" sz="1400" dirty="0"/>
          </a:p>
          <a:p>
            <a:endParaRPr lang="en-US" sz="1400" dirty="0" smtClean="0"/>
          </a:p>
          <a:p>
            <a:endParaRPr lang="en-US" sz="1400" dirty="0"/>
          </a:p>
          <a:p>
            <a:endParaRPr lang="en-US" sz="1400" dirty="0" smtClean="0"/>
          </a:p>
          <a:p>
            <a:r>
              <a:rPr lang="en-US" sz="1400" dirty="0" smtClean="0"/>
              <a:t>YY</a:t>
            </a:r>
          </a:p>
        </p:txBody>
      </p:sp>
      <p:sp>
        <p:nvSpPr>
          <p:cNvPr id="9" name="TextBox 8"/>
          <p:cNvSpPr txBox="1"/>
          <p:nvPr/>
        </p:nvSpPr>
        <p:spPr>
          <a:xfrm>
            <a:off x="1190287" y="1750033"/>
            <a:ext cx="6409584" cy="307777"/>
          </a:xfrm>
          <a:prstGeom prst="rect">
            <a:avLst/>
          </a:prstGeom>
          <a:noFill/>
        </p:spPr>
        <p:txBody>
          <a:bodyPr wrap="square" rtlCol="0">
            <a:spAutoFit/>
          </a:bodyPr>
          <a:lstStyle/>
          <a:p>
            <a:r>
              <a:rPr lang="en-US" sz="1400" dirty="0" smtClean="0"/>
              <a:t>Ant     1           2            3           4         5            6          8           9         10          11        12        13</a:t>
            </a:r>
          </a:p>
        </p:txBody>
      </p:sp>
      <p:sp>
        <p:nvSpPr>
          <p:cNvPr id="10" name="TextBox 9"/>
          <p:cNvSpPr txBox="1"/>
          <p:nvPr/>
        </p:nvSpPr>
        <p:spPr>
          <a:xfrm>
            <a:off x="7915813" y="2057810"/>
            <a:ext cx="1127346" cy="2308324"/>
          </a:xfrm>
          <a:prstGeom prst="rect">
            <a:avLst/>
          </a:prstGeom>
          <a:noFill/>
        </p:spPr>
        <p:txBody>
          <a:bodyPr wrap="square" rtlCol="0">
            <a:spAutoFit/>
          </a:bodyPr>
          <a:lstStyle/>
          <a:p>
            <a:r>
              <a:rPr lang="en-US" sz="1200" dirty="0" smtClean="0"/>
              <a:t>Blue = before correction</a:t>
            </a:r>
          </a:p>
          <a:p>
            <a:endParaRPr lang="en-US" sz="1200" dirty="0" smtClean="0"/>
          </a:p>
          <a:p>
            <a:r>
              <a:rPr lang="en-US" sz="1200" dirty="0" smtClean="0"/>
              <a:t>Orange = after correction, no multi-band delay</a:t>
            </a:r>
          </a:p>
          <a:p>
            <a:endParaRPr lang="en-US" sz="1200" dirty="0"/>
          </a:p>
          <a:p>
            <a:r>
              <a:rPr lang="en-US" sz="1200" dirty="0" smtClean="0"/>
              <a:t>Green = after correction, with “nominal” </a:t>
            </a:r>
          </a:p>
          <a:p>
            <a:r>
              <a:rPr lang="en-US" sz="1200" dirty="0" smtClean="0"/>
              <a:t>multi-band delay</a:t>
            </a:r>
          </a:p>
          <a:p>
            <a:r>
              <a:rPr lang="en-US" sz="1200" dirty="0" smtClean="0"/>
              <a:t>(for 1 h only)</a:t>
            </a:r>
            <a:endParaRPr lang="en-US" sz="1200" dirty="0"/>
          </a:p>
        </p:txBody>
      </p:sp>
    </p:spTree>
    <p:extLst>
      <p:ext uri="{BB962C8B-B14F-4D97-AF65-F5344CB8AC3E}">
        <p14:creationId xmlns:p14="http://schemas.microsoft.com/office/powerpoint/2010/main" val="123734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 Rotation Effect (phases)</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smtClean="0"/>
              <a:t>What's New with EOVSA</a:t>
            </a:r>
            <a:endParaRPr lang="en-US" dirty="0"/>
          </a:p>
        </p:txBody>
      </p:sp>
      <p:pic>
        <p:nvPicPr>
          <p:cNvPr id="6" name="Content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0274" r="3474" b="6798"/>
          <a:stretch/>
        </p:blipFill>
        <p:spPr>
          <a:xfrm>
            <a:off x="1027721" y="1926512"/>
            <a:ext cx="6692923" cy="4344279"/>
          </a:xfrm>
          <a:effectLst>
            <a:outerShdw blurRad="50800" dist="38100" dir="2700000" algn="tl" rotWithShape="0">
              <a:prstClr val="black">
                <a:alpha val="40000"/>
              </a:prstClr>
            </a:outerShdw>
          </a:effectLst>
        </p:spPr>
      </p:pic>
      <p:sp>
        <p:nvSpPr>
          <p:cNvPr id="7" name="Content Placeholder 4"/>
          <p:cNvSpPr txBox="1">
            <a:spLocks/>
          </p:cNvSpPr>
          <p:nvPr/>
        </p:nvSpPr>
        <p:spPr>
          <a:xfrm>
            <a:off x="449943" y="1534883"/>
            <a:ext cx="8229600" cy="485810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defTabSz="914400"/>
            <a:r>
              <a:rPr lang="en-US" sz="2000" dirty="0" smtClean="0"/>
              <a:t>One key observable is the phase relationship on XY and YX vs. XX and YY:</a:t>
            </a:r>
            <a:endParaRPr lang="en-US" sz="2000" dirty="0" smtClean="0"/>
          </a:p>
          <a:p>
            <a:pPr defTabSz="914400"/>
            <a:endParaRPr lang="en-US" sz="1800" dirty="0" smtClean="0"/>
          </a:p>
          <a:p>
            <a:pPr defTabSz="914400"/>
            <a:endParaRPr lang="en-US" sz="1800" dirty="0"/>
          </a:p>
        </p:txBody>
      </p:sp>
      <p:sp>
        <p:nvSpPr>
          <p:cNvPr id="8" name="TextBox 7"/>
          <p:cNvSpPr txBox="1"/>
          <p:nvPr/>
        </p:nvSpPr>
        <p:spPr>
          <a:xfrm>
            <a:off x="664972" y="2277374"/>
            <a:ext cx="405880" cy="3323987"/>
          </a:xfrm>
          <a:prstGeom prst="rect">
            <a:avLst/>
          </a:prstGeom>
          <a:noFill/>
        </p:spPr>
        <p:txBody>
          <a:bodyPr wrap="none" rtlCol="0">
            <a:spAutoFit/>
          </a:bodyPr>
          <a:lstStyle/>
          <a:p>
            <a:r>
              <a:rPr lang="en-US" sz="1400" dirty="0" smtClean="0"/>
              <a:t>XX</a:t>
            </a:r>
          </a:p>
          <a:p>
            <a:endParaRPr lang="en-US" sz="1400" dirty="0"/>
          </a:p>
          <a:p>
            <a:endParaRPr lang="en-US" sz="1400" dirty="0" smtClean="0"/>
          </a:p>
          <a:p>
            <a:endParaRPr lang="en-US" sz="1400" dirty="0"/>
          </a:p>
          <a:p>
            <a:r>
              <a:rPr lang="en-US" sz="1400" dirty="0" smtClean="0"/>
              <a:t>XY</a:t>
            </a:r>
          </a:p>
          <a:p>
            <a:endParaRPr lang="en-US" sz="1400" dirty="0"/>
          </a:p>
          <a:p>
            <a:endParaRPr lang="en-US" sz="1400" dirty="0" smtClean="0"/>
          </a:p>
          <a:p>
            <a:endParaRPr lang="en-US" sz="1400" dirty="0"/>
          </a:p>
          <a:p>
            <a:endParaRPr lang="en-US" sz="1400" dirty="0" smtClean="0"/>
          </a:p>
          <a:p>
            <a:r>
              <a:rPr lang="en-US" sz="1400" dirty="0" smtClean="0"/>
              <a:t>YX</a:t>
            </a:r>
          </a:p>
          <a:p>
            <a:endParaRPr lang="en-US" sz="1400" dirty="0"/>
          </a:p>
          <a:p>
            <a:endParaRPr lang="en-US" sz="1400" dirty="0" smtClean="0"/>
          </a:p>
          <a:p>
            <a:endParaRPr lang="en-US" sz="1400" dirty="0"/>
          </a:p>
          <a:p>
            <a:endParaRPr lang="en-US" sz="1400" dirty="0" smtClean="0"/>
          </a:p>
          <a:p>
            <a:r>
              <a:rPr lang="en-US" sz="1400" dirty="0" smtClean="0"/>
              <a:t>YY</a:t>
            </a:r>
          </a:p>
        </p:txBody>
      </p:sp>
      <p:sp>
        <p:nvSpPr>
          <p:cNvPr id="9" name="TextBox 8"/>
          <p:cNvSpPr txBox="1"/>
          <p:nvPr/>
        </p:nvSpPr>
        <p:spPr>
          <a:xfrm>
            <a:off x="1190287" y="1750033"/>
            <a:ext cx="6409584" cy="307777"/>
          </a:xfrm>
          <a:prstGeom prst="rect">
            <a:avLst/>
          </a:prstGeom>
          <a:noFill/>
        </p:spPr>
        <p:txBody>
          <a:bodyPr wrap="square" rtlCol="0">
            <a:spAutoFit/>
          </a:bodyPr>
          <a:lstStyle/>
          <a:p>
            <a:r>
              <a:rPr lang="en-US" sz="1400" dirty="0" smtClean="0"/>
              <a:t>Ant     1           2            3           4         5            6          8           9         10          11        12        13</a:t>
            </a:r>
          </a:p>
        </p:txBody>
      </p:sp>
      <p:sp>
        <p:nvSpPr>
          <p:cNvPr id="10" name="TextBox 9"/>
          <p:cNvSpPr txBox="1"/>
          <p:nvPr/>
        </p:nvSpPr>
        <p:spPr>
          <a:xfrm>
            <a:off x="7915813" y="2057810"/>
            <a:ext cx="1127346" cy="2308324"/>
          </a:xfrm>
          <a:prstGeom prst="rect">
            <a:avLst/>
          </a:prstGeom>
          <a:noFill/>
        </p:spPr>
        <p:txBody>
          <a:bodyPr wrap="square" rtlCol="0">
            <a:spAutoFit/>
          </a:bodyPr>
          <a:lstStyle/>
          <a:p>
            <a:r>
              <a:rPr lang="en-US" sz="1200" dirty="0" smtClean="0"/>
              <a:t>Blue = before correction</a:t>
            </a:r>
          </a:p>
          <a:p>
            <a:endParaRPr lang="en-US" sz="1200" dirty="0" smtClean="0"/>
          </a:p>
          <a:p>
            <a:r>
              <a:rPr lang="en-US" sz="1200" dirty="0" smtClean="0"/>
              <a:t>Orange = after correction, no multi-band delay</a:t>
            </a:r>
          </a:p>
          <a:p>
            <a:endParaRPr lang="en-US" sz="1200" dirty="0"/>
          </a:p>
          <a:p>
            <a:r>
              <a:rPr lang="en-US" sz="1200" dirty="0" smtClean="0"/>
              <a:t>Green = after correction, with “nominal” </a:t>
            </a:r>
          </a:p>
          <a:p>
            <a:r>
              <a:rPr lang="en-US" sz="1200" dirty="0" smtClean="0"/>
              <a:t>multi-band delay</a:t>
            </a:r>
          </a:p>
          <a:p>
            <a:r>
              <a:rPr lang="en-US" sz="1200" dirty="0" smtClean="0"/>
              <a:t>(for 1 h only)</a:t>
            </a:r>
            <a:endParaRPr lang="en-US" sz="1200" dirty="0"/>
          </a:p>
        </p:txBody>
      </p:sp>
    </p:spTree>
    <p:extLst>
      <p:ext uri="{BB962C8B-B14F-4D97-AF65-F5344CB8AC3E}">
        <p14:creationId xmlns:p14="http://schemas.microsoft.com/office/powerpoint/2010/main" val="910147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43" y="927679"/>
            <a:ext cx="8231323" cy="626609"/>
          </a:xfrm>
        </p:spPr>
        <p:txBody>
          <a:bodyPr>
            <a:normAutofit/>
          </a:bodyPr>
          <a:lstStyle/>
          <a:p>
            <a:r>
              <a:rPr lang="en-US" dirty="0" smtClean="0"/>
              <a:t>Comments and Conclusion</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dirty="0" smtClean="0"/>
              <a:t>What's New with EOVSA</a:t>
            </a:r>
            <a:endParaRPr lang="en-US" dirty="0"/>
          </a:p>
        </p:txBody>
      </p:sp>
      <p:sp>
        <p:nvSpPr>
          <p:cNvPr id="5" name="Content Placeholder 4"/>
          <p:cNvSpPr>
            <a:spLocks noGrp="1"/>
          </p:cNvSpPr>
          <p:nvPr>
            <p:ph sz="quarter" idx="1"/>
          </p:nvPr>
        </p:nvSpPr>
        <p:spPr>
          <a:xfrm>
            <a:off x="449943" y="1534883"/>
            <a:ext cx="8231323" cy="4858101"/>
          </a:xfrm>
        </p:spPr>
        <p:txBody>
          <a:bodyPr>
            <a:normAutofit/>
          </a:bodyPr>
          <a:lstStyle/>
          <a:p>
            <a:r>
              <a:rPr lang="en-US" sz="2000" dirty="0" smtClean="0"/>
              <a:t>I think we now have an excellent understanding of the feed rotation correction, and can do it well, when the X-Y delay is known.</a:t>
            </a:r>
          </a:p>
          <a:p>
            <a:r>
              <a:rPr lang="en-US" sz="2000" dirty="0" smtClean="0"/>
              <a:t>We have two ways of measuring the multi-band delay (fast, using noise </a:t>
            </a:r>
            <a:r>
              <a:rPr lang="en-US" sz="2000" dirty="0" err="1" smtClean="0"/>
              <a:t>cal</a:t>
            </a:r>
            <a:r>
              <a:rPr lang="en-US" sz="2000" dirty="0" smtClean="0"/>
              <a:t> source, or slow, using calibrator observations), and it shows some potential for giving the right X-Y delay in order to do the correction.</a:t>
            </a:r>
          </a:p>
          <a:p>
            <a:r>
              <a:rPr lang="en-US" sz="2000" dirty="0" smtClean="0"/>
              <a:t>We have not yet attempted to correct existing data for the measured multi-band delay, but </a:t>
            </a:r>
            <a:r>
              <a:rPr lang="en-US" sz="2000" dirty="0" smtClean="0"/>
              <a:t>will do so as soon as we can get to it.</a:t>
            </a:r>
          </a:p>
          <a:p>
            <a:r>
              <a:rPr lang="en-US" sz="2000" dirty="0" smtClean="0"/>
              <a:t>We still worry that a stable correction will require detailed knowledge of the delay which:</a:t>
            </a:r>
          </a:p>
          <a:p>
            <a:pPr lvl="1"/>
            <a:r>
              <a:rPr lang="en-US" sz="1600" dirty="0" smtClean="0"/>
              <a:t>May change slightly over frequencies within a band.</a:t>
            </a:r>
          </a:p>
          <a:p>
            <a:pPr lvl="1"/>
            <a:r>
              <a:rPr lang="en-US" sz="1600" dirty="0" smtClean="0"/>
              <a:t>May change with time (we plan to do some repeated observations to check this).</a:t>
            </a:r>
          </a:p>
          <a:p>
            <a:r>
              <a:rPr lang="en-US" sz="1800" dirty="0" smtClean="0"/>
              <a:t>If it is stable and well-behaved, we can apply it to earlier data as well as future data.</a:t>
            </a:r>
            <a:endParaRPr lang="en-US" sz="1800" dirty="0"/>
          </a:p>
        </p:txBody>
      </p:sp>
      <p:sp>
        <p:nvSpPr>
          <p:cNvPr id="8" name="AutoShape 2" descr="Displaying 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isplaying imag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3285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Tohban</a:t>
            </a:r>
            <a:r>
              <a:rPr lang="en-US" dirty="0" smtClean="0"/>
              <a:t> Update</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dirty="0" smtClean="0"/>
              <a:t>What's New with EOVSA</a:t>
            </a:r>
            <a:endParaRPr lang="en-US" dirty="0"/>
          </a:p>
        </p:txBody>
      </p:sp>
      <p:sp>
        <p:nvSpPr>
          <p:cNvPr id="5" name="Content Placeholder 4"/>
          <p:cNvSpPr>
            <a:spLocks noGrp="1"/>
          </p:cNvSpPr>
          <p:nvPr>
            <p:ph sz="quarter" idx="1"/>
          </p:nvPr>
        </p:nvSpPr>
        <p:spPr/>
        <p:txBody>
          <a:bodyPr>
            <a:normAutofit lnSpcReduction="10000"/>
          </a:bodyPr>
          <a:lstStyle/>
          <a:p>
            <a:r>
              <a:rPr lang="en-US" sz="2400" dirty="0" smtClean="0"/>
              <a:t>The solar observations should be continued as normal.  However, Ant 14 requires close monitoring, so please log on at the times just prior to calibrator source changes and make sure that it does the source change (unless a </a:t>
            </a:r>
            <a:r>
              <a:rPr lang="en-US" sz="2400" dirty="0" err="1" smtClean="0"/>
              <a:t>windscram</a:t>
            </a:r>
            <a:r>
              <a:rPr lang="en-US" sz="2400" dirty="0" smtClean="0"/>
              <a:t> prevents it).  If it has a permit error (on either axis, but Dec is the one </a:t>
            </a:r>
            <a:r>
              <a:rPr lang="en-US" sz="2400" dirty="0" smtClean="0"/>
              <a:t>that usually has a problem), just do</a:t>
            </a:r>
          </a:p>
          <a:p>
            <a:pPr marL="594360" lvl="2" indent="0">
              <a:buNone/>
            </a:pPr>
            <a:r>
              <a:rPr lang="en-US" sz="1800" dirty="0"/>
              <a:t>r</a:t>
            </a:r>
            <a:r>
              <a:rPr lang="en-US" sz="1800" dirty="0" smtClean="0"/>
              <a:t>eboot 1 ant14  (wait for reboot to complete)</a:t>
            </a:r>
          </a:p>
          <a:p>
            <a:pPr marL="594360" lvl="2" indent="0">
              <a:buNone/>
            </a:pPr>
            <a:r>
              <a:rPr lang="en-US" sz="1800" dirty="0" err="1"/>
              <a:t>t</a:t>
            </a:r>
            <a:r>
              <a:rPr lang="en-US" sz="1800" dirty="0" err="1" smtClean="0"/>
              <a:t>racktable</a:t>
            </a:r>
            <a:r>
              <a:rPr lang="en-US" sz="1800" dirty="0" smtClean="0"/>
              <a:t> </a:t>
            </a:r>
            <a:r>
              <a:rPr lang="en-US" sz="1800" dirty="0" err="1" smtClean="0"/>
              <a:t>pcal_tab.radec</a:t>
            </a:r>
            <a:r>
              <a:rPr lang="en-US" sz="1800" dirty="0" smtClean="0"/>
              <a:t> ant14</a:t>
            </a:r>
          </a:p>
          <a:p>
            <a:pPr marL="594360" lvl="2" indent="0">
              <a:buNone/>
            </a:pPr>
            <a:r>
              <a:rPr lang="en-US" sz="1800" dirty="0"/>
              <a:t>t</a:t>
            </a:r>
            <a:r>
              <a:rPr lang="en-US" sz="1800" dirty="0" smtClean="0"/>
              <a:t>rack ant14</a:t>
            </a:r>
          </a:p>
          <a:p>
            <a:r>
              <a:rPr lang="en-US" sz="2400" dirty="0" smtClean="0"/>
              <a:t>Changes to </a:t>
            </a:r>
            <a:r>
              <a:rPr lang="en-US" sz="2400" dirty="0" err="1" smtClean="0"/>
              <a:t>Miriad</a:t>
            </a:r>
            <a:r>
              <a:rPr lang="en-US" sz="2400" dirty="0" smtClean="0"/>
              <a:t> files:</a:t>
            </a:r>
          </a:p>
          <a:p>
            <a:pPr lvl="1"/>
            <a:r>
              <a:rPr lang="en-US" sz="2000" dirty="0" smtClean="0"/>
              <a:t>The IDB files are now written for only the frequencies in the sequence, hence are much smaller, and file reading should also be faster.</a:t>
            </a:r>
          </a:p>
          <a:p>
            <a:pPr lvl="1"/>
            <a:r>
              <a:rPr lang="en-US" sz="2000" dirty="0" smtClean="0"/>
              <a:t>The UDB files now average in time instead of frequency, hence they have all frequencies, but at 1 min (60 s) time sampling.</a:t>
            </a:r>
            <a:endParaRPr lang="en-US" sz="2000" dirty="0" smtClean="0"/>
          </a:p>
          <a:p>
            <a:endParaRPr lang="en-US" sz="2400" dirty="0" smtClean="0"/>
          </a:p>
        </p:txBody>
      </p:sp>
    </p:spTree>
    <p:extLst>
      <p:ext uri="{BB962C8B-B14F-4D97-AF65-F5344CB8AC3E}">
        <p14:creationId xmlns:p14="http://schemas.microsoft.com/office/powerpoint/2010/main" val="322370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43" y="927679"/>
            <a:ext cx="8231323" cy="626609"/>
          </a:xfrm>
        </p:spPr>
        <p:txBody>
          <a:bodyPr>
            <a:normAutofit/>
          </a:bodyPr>
          <a:lstStyle/>
          <a:p>
            <a:r>
              <a:rPr lang="en-US" dirty="0" smtClean="0"/>
              <a:t>System Update</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dirty="0" smtClean="0"/>
              <a:t>What's New with EOVSA</a:t>
            </a:r>
            <a:endParaRPr lang="en-US" dirty="0"/>
          </a:p>
        </p:txBody>
      </p:sp>
      <p:sp>
        <p:nvSpPr>
          <p:cNvPr id="5" name="Content Placeholder 4"/>
          <p:cNvSpPr>
            <a:spLocks noGrp="1"/>
          </p:cNvSpPr>
          <p:nvPr>
            <p:ph sz="quarter" idx="1"/>
          </p:nvPr>
        </p:nvSpPr>
        <p:spPr>
          <a:xfrm>
            <a:off x="449943" y="1534883"/>
            <a:ext cx="8231323" cy="4858101"/>
          </a:xfrm>
        </p:spPr>
        <p:txBody>
          <a:bodyPr>
            <a:normAutofit/>
          </a:bodyPr>
          <a:lstStyle/>
          <a:p>
            <a:r>
              <a:rPr lang="en-US" sz="2000" dirty="0" smtClean="0"/>
              <a:t>During our visit to OVRO last week, we completed the update of the </a:t>
            </a:r>
            <a:r>
              <a:rPr lang="en-US" sz="2000" i="1" dirty="0" err="1" smtClean="0"/>
              <a:t>B</a:t>
            </a:r>
            <a:r>
              <a:rPr lang="en-US" sz="2000" i="1" baseline="-25000" dirty="0" err="1" smtClean="0"/>
              <a:t>x</a:t>
            </a:r>
            <a:r>
              <a:rPr lang="en-US" sz="2000" dirty="0" smtClean="0"/>
              <a:t> and </a:t>
            </a:r>
            <a:r>
              <a:rPr lang="en-US" sz="2000" i="1" dirty="0" smtClean="0"/>
              <a:t>B</a:t>
            </a:r>
            <a:r>
              <a:rPr lang="en-US" sz="2000" i="1" baseline="-25000" dirty="0" smtClean="0"/>
              <a:t>y</a:t>
            </a:r>
            <a:r>
              <a:rPr lang="en-US" sz="2000" dirty="0" smtClean="0"/>
              <a:t> baseline corrections, so that all antennas except Ant 7 (which is still down waiting for a replacement jack screw) have correct positions.  We have the data for the remaining </a:t>
            </a:r>
            <a:r>
              <a:rPr lang="en-US" sz="2000" dirty="0" err="1" smtClean="0"/>
              <a:t>Bz</a:t>
            </a:r>
            <a:r>
              <a:rPr lang="en-US" sz="2000" dirty="0" smtClean="0"/>
              <a:t> corrections, but it has yet to be analyzed for the final update.</a:t>
            </a:r>
          </a:p>
          <a:p>
            <a:r>
              <a:rPr lang="en-US" sz="2000" dirty="0" smtClean="0"/>
              <a:t>The weather was quite bad (cloudy with rain and snow) for much of the time, and will continue in that vein until next week.  Under those conditions, antennas 12 and 13, which rely on solar power, do run out of power and cease to work.  In fact, both are down today.  Although it will be sunny today, and the systems may run during the day, it will likely take many days of sunshine to recover fully.  They will shut down each night until they charge enough to survive the night.  You can see the current state at:</a:t>
            </a:r>
          </a:p>
          <a:p>
            <a:pPr lvl="1"/>
            <a:r>
              <a:rPr lang="en-US" sz="1800" dirty="0">
                <a:hlinkClick r:id="rId2"/>
              </a:rPr>
              <a:t>http://</a:t>
            </a:r>
            <a:r>
              <a:rPr lang="en-US" sz="1800" dirty="0" smtClean="0">
                <a:hlinkClick r:id="rId2"/>
              </a:rPr>
              <a:t>data.magnumenergy.com/MW5127/</a:t>
            </a:r>
            <a:r>
              <a:rPr lang="en-US" sz="1800" dirty="0" smtClean="0"/>
              <a:t> (antenna 12)</a:t>
            </a:r>
            <a:endParaRPr lang="en-US" sz="1800" dirty="0"/>
          </a:p>
          <a:p>
            <a:pPr lvl="1"/>
            <a:r>
              <a:rPr lang="en-US" sz="1800" dirty="0" smtClean="0">
                <a:hlinkClick r:id="rId3"/>
              </a:rPr>
              <a:t>http</a:t>
            </a:r>
            <a:r>
              <a:rPr lang="en-US" sz="1800" dirty="0">
                <a:hlinkClick r:id="rId3"/>
              </a:rPr>
              <a:t>://data.magnumenergy.com/MW5241</a:t>
            </a:r>
            <a:r>
              <a:rPr lang="en-US" sz="1800" dirty="0" smtClean="0">
                <a:hlinkClick r:id="rId3"/>
              </a:rPr>
              <a:t>/</a:t>
            </a:r>
            <a:r>
              <a:rPr lang="en-US" sz="1800" dirty="0" smtClean="0"/>
              <a:t> (antenna 13)</a:t>
            </a:r>
          </a:p>
          <a:p>
            <a:r>
              <a:rPr lang="en-US" sz="2000" dirty="0" smtClean="0"/>
              <a:t>There are some changes to the </a:t>
            </a:r>
            <a:r>
              <a:rPr lang="en-US" sz="2000" dirty="0" err="1" smtClean="0"/>
              <a:t>Miriad</a:t>
            </a:r>
            <a:r>
              <a:rPr lang="en-US" sz="2000" dirty="0" smtClean="0"/>
              <a:t> data files, which I will describe at the end, but let me first cover what we learned about the feed rotation correction.</a:t>
            </a:r>
            <a:endParaRPr lang="en-US" sz="2000" dirty="0" smtClean="0"/>
          </a:p>
          <a:p>
            <a:endParaRPr lang="en-US" sz="1800" dirty="0" smtClean="0"/>
          </a:p>
          <a:p>
            <a:endParaRPr lang="en-US" sz="1800" dirty="0"/>
          </a:p>
        </p:txBody>
      </p:sp>
      <p:sp>
        <p:nvSpPr>
          <p:cNvPr id="8" name="AutoShape 2" descr="Displaying 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isplaying imag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6180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 Rotation Effect (amplitudes)</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smtClean="0"/>
              <a:t>What's New with EOVSA</a:t>
            </a:r>
            <a:endParaRPr lang="en-US" dirty="0"/>
          </a:p>
        </p:txBody>
      </p:sp>
      <p:pic>
        <p:nvPicPr>
          <p:cNvPr id="6" name="Content Placeholder 5"/>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t="9976" b="6088"/>
          <a:stretch/>
        </p:blipFill>
        <p:spPr>
          <a:xfrm>
            <a:off x="1052424" y="1869418"/>
            <a:ext cx="6887226" cy="4367482"/>
          </a:xfrm>
          <a:effectLst>
            <a:outerShdw blurRad="50800" dist="38100" dir="2700000" algn="tl" rotWithShape="0">
              <a:prstClr val="black">
                <a:alpha val="40000"/>
              </a:prstClr>
            </a:outerShdw>
          </a:effectLst>
        </p:spPr>
      </p:pic>
      <p:sp>
        <p:nvSpPr>
          <p:cNvPr id="7" name="Content Placeholder 4"/>
          <p:cNvSpPr txBox="1">
            <a:spLocks/>
          </p:cNvSpPr>
          <p:nvPr/>
        </p:nvSpPr>
        <p:spPr>
          <a:xfrm>
            <a:off x="449943" y="1534883"/>
            <a:ext cx="8229600" cy="485810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defTabSz="914400"/>
            <a:r>
              <a:rPr lang="en-US" sz="2000" dirty="0" smtClean="0"/>
              <a:t>The main effect we want to correct is shown in this amplitude vs. HA plot:</a:t>
            </a:r>
            <a:endParaRPr lang="en-US" sz="2000" dirty="0" smtClean="0"/>
          </a:p>
          <a:p>
            <a:pPr defTabSz="914400"/>
            <a:endParaRPr lang="en-US" sz="1800" dirty="0" smtClean="0"/>
          </a:p>
          <a:p>
            <a:pPr defTabSz="914400"/>
            <a:endParaRPr lang="en-US" sz="1800" dirty="0"/>
          </a:p>
        </p:txBody>
      </p:sp>
      <p:sp>
        <p:nvSpPr>
          <p:cNvPr id="5" name="TextBox 4"/>
          <p:cNvSpPr txBox="1"/>
          <p:nvPr/>
        </p:nvSpPr>
        <p:spPr>
          <a:xfrm>
            <a:off x="664972" y="2277374"/>
            <a:ext cx="405880" cy="3323987"/>
          </a:xfrm>
          <a:prstGeom prst="rect">
            <a:avLst/>
          </a:prstGeom>
          <a:noFill/>
        </p:spPr>
        <p:txBody>
          <a:bodyPr wrap="none" rtlCol="0">
            <a:spAutoFit/>
          </a:bodyPr>
          <a:lstStyle/>
          <a:p>
            <a:r>
              <a:rPr lang="en-US" sz="1400" dirty="0" smtClean="0"/>
              <a:t>XX</a:t>
            </a:r>
          </a:p>
          <a:p>
            <a:endParaRPr lang="en-US" sz="1400" dirty="0"/>
          </a:p>
          <a:p>
            <a:endParaRPr lang="en-US" sz="1400" dirty="0" smtClean="0"/>
          </a:p>
          <a:p>
            <a:endParaRPr lang="en-US" sz="1400" dirty="0"/>
          </a:p>
          <a:p>
            <a:r>
              <a:rPr lang="en-US" sz="1400" dirty="0" smtClean="0"/>
              <a:t>XY</a:t>
            </a:r>
          </a:p>
          <a:p>
            <a:endParaRPr lang="en-US" sz="1400" dirty="0"/>
          </a:p>
          <a:p>
            <a:endParaRPr lang="en-US" sz="1400" dirty="0" smtClean="0"/>
          </a:p>
          <a:p>
            <a:endParaRPr lang="en-US" sz="1400" dirty="0"/>
          </a:p>
          <a:p>
            <a:endParaRPr lang="en-US" sz="1400" dirty="0" smtClean="0"/>
          </a:p>
          <a:p>
            <a:r>
              <a:rPr lang="en-US" sz="1400" dirty="0" smtClean="0"/>
              <a:t>YX</a:t>
            </a:r>
          </a:p>
          <a:p>
            <a:endParaRPr lang="en-US" sz="1400" dirty="0"/>
          </a:p>
          <a:p>
            <a:endParaRPr lang="en-US" sz="1400" dirty="0" smtClean="0"/>
          </a:p>
          <a:p>
            <a:endParaRPr lang="en-US" sz="1400" dirty="0"/>
          </a:p>
          <a:p>
            <a:endParaRPr lang="en-US" sz="1400" dirty="0" smtClean="0"/>
          </a:p>
          <a:p>
            <a:r>
              <a:rPr lang="en-US" sz="1400" dirty="0" smtClean="0"/>
              <a:t>YY</a:t>
            </a:r>
          </a:p>
        </p:txBody>
      </p:sp>
      <p:sp>
        <p:nvSpPr>
          <p:cNvPr id="9" name="TextBox 8"/>
          <p:cNvSpPr txBox="1"/>
          <p:nvPr/>
        </p:nvSpPr>
        <p:spPr>
          <a:xfrm>
            <a:off x="1190287" y="1750033"/>
            <a:ext cx="6409584" cy="307777"/>
          </a:xfrm>
          <a:prstGeom prst="rect">
            <a:avLst/>
          </a:prstGeom>
          <a:noFill/>
        </p:spPr>
        <p:txBody>
          <a:bodyPr wrap="square" rtlCol="0">
            <a:spAutoFit/>
          </a:bodyPr>
          <a:lstStyle/>
          <a:p>
            <a:r>
              <a:rPr lang="en-US" sz="1400" dirty="0" smtClean="0"/>
              <a:t>Ant     1           2            3           4         5            6          8           9         10          11        12        13</a:t>
            </a:r>
          </a:p>
        </p:txBody>
      </p:sp>
      <p:sp>
        <p:nvSpPr>
          <p:cNvPr id="10" name="TextBox 9"/>
          <p:cNvSpPr txBox="1"/>
          <p:nvPr/>
        </p:nvSpPr>
        <p:spPr>
          <a:xfrm>
            <a:off x="7915813" y="2057810"/>
            <a:ext cx="1127346" cy="1015663"/>
          </a:xfrm>
          <a:prstGeom prst="rect">
            <a:avLst/>
          </a:prstGeom>
          <a:noFill/>
        </p:spPr>
        <p:txBody>
          <a:bodyPr wrap="square" rtlCol="0">
            <a:spAutoFit/>
          </a:bodyPr>
          <a:lstStyle/>
          <a:p>
            <a:r>
              <a:rPr lang="en-US" sz="1200" dirty="0" smtClean="0"/>
              <a:t>Blue = before correction</a:t>
            </a:r>
          </a:p>
          <a:p>
            <a:endParaRPr lang="en-US" sz="1200" dirty="0" smtClean="0"/>
          </a:p>
          <a:p>
            <a:r>
              <a:rPr lang="en-US" sz="1200" dirty="0" smtClean="0"/>
              <a:t>Orange = after correction</a:t>
            </a:r>
            <a:endParaRPr lang="en-US" sz="1200" dirty="0"/>
          </a:p>
        </p:txBody>
      </p:sp>
    </p:spTree>
    <p:extLst>
      <p:ext uri="{BB962C8B-B14F-4D97-AF65-F5344CB8AC3E}">
        <p14:creationId xmlns:p14="http://schemas.microsoft.com/office/powerpoint/2010/main" val="2218962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 Rotation Effect (phases)</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smtClean="0"/>
              <a:t>What's New with EOVSA</a:t>
            </a:r>
            <a:endParaRPr lang="en-US" dirty="0"/>
          </a:p>
        </p:txBody>
      </p:sp>
      <p:pic>
        <p:nvPicPr>
          <p:cNvPr id="6" name="Content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0140" b="6796"/>
          <a:stretch/>
        </p:blipFill>
        <p:spPr>
          <a:xfrm>
            <a:off x="1042308" y="1897810"/>
            <a:ext cx="6841398" cy="4293439"/>
          </a:xfrm>
          <a:effectLst>
            <a:outerShdw blurRad="50800" dist="38100" dir="2700000" algn="tl" rotWithShape="0">
              <a:prstClr val="black">
                <a:alpha val="40000"/>
              </a:prstClr>
            </a:outerShdw>
          </a:effectLst>
        </p:spPr>
      </p:pic>
      <p:sp>
        <p:nvSpPr>
          <p:cNvPr id="7" name="Content Placeholder 4"/>
          <p:cNvSpPr txBox="1">
            <a:spLocks/>
          </p:cNvSpPr>
          <p:nvPr/>
        </p:nvSpPr>
        <p:spPr>
          <a:xfrm>
            <a:off x="449943" y="1534883"/>
            <a:ext cx="8229600" cy="485810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defTabSz="914400"/>
            <a:r>
              <a:rPr lang="en-US" sz="2000" dirty="0" smtClean="0"/>
              <a:t>One key observable is the phase relationship on XY and YX vs. XX and YY:</a:t>
            </a:r>
            <a:endParaRPr lang="en-US" sz="2000" dirty="0" smtClean="0"/>
          </a:p>
          <a:p>
            <a:pPr defTabSz="914400"/>
            <a:endParaRPr lang="en-US" sz="1800" dirty="0" smtClean="0"/>
          </a:p>
          <a:p>
            <a:pPr defTabSz="914400"/>
            <a:endParaRPr lang="en-US" sz="1800" dirty="0"/>
          </a:p>
        </p:txBody>
      </p:sp>
      <p:sp>
        <p:nvSpPr>
          <p:cNvPr id="8" name="TextBox 7"/>
          <p:cNvSpPr txBox="1"/>
          <p:nvPr/>
        </p:nvSpPr>
        <p:spPr>
          <a:xfrm>
            <a:off x="664972" y="2277374"/>
            <a:ext cx="405880" cy="3323987"/>
          </a:xfrm>
          <a:prstGeom prst="rect">
            <a:avLst/>
          </a:prstGeom>
          <a:noFill/>
        </p:spPr>
        <p:txBody>
          <a:bodyPr wrap="none" rtlCol="0">
            <a:spAutoFit/>
          </a:bodyPr>
          <a:lstStyle/>
          <a:p>
            <a:r>
              <a:rPr lang="en-US" sz="1400" dirty="0" smtClean="0"/>
              <a:t>XX</a:t>
            </a:r>
          </a:p>
          <a:p>
            <a:endParaRPr lang="en-US" sz="1400" dirty="0"/>
          </a:p>
          <a:p>
            <a:endParaRPr lang="en-US" sz="1400" dirty="0" smtClean="0"/>
          </a:p>
          <a:p>
            <a:endParaRPr lang="en-US" sz="1400" dirty="0"/>
          </a:p>
          <a:p>
            <a:r>
              <a:rPr lang="en-US" sz="1400" dirty="0" smtClean="0"/>
              <a:t>XY</a:t>
            </a:r>
          </a:p>
          <a:p>
            <a:endParaRPr lang="en-US" sz="1400" dirty="0"/>
          </a:p>
          <a:p>
            <a:endParaRPr lang="en-US" sz="1400" dirty="0" smtClean="0"/>
          </a:p>
          <a:p>
            <a:endParaRPr lang="en-US" sz="1400" dirty="0"/>
          </a:p>
          <a:p>
            <a:endParaRPr lang="en-US" sz="1400" dirty="0" smtClean="0"/>
          </a:p>
          <a:p>
            <a:r>
              <a:rPr lang="en-US" sz="1400" dirty="0" smtClean="0"/>
              <a:t>YX</a:t>
            </a:r>
          </a:p>
          <a:p>
            <a:endParaRPr lang="en-US" sz="1400" dirty="0"/>
          </a:p>
          <a:p>
            <a:endParaRPr lang="en-US" sz="1400" dirty="0" smtClean="0"/>
          </a:p>
          <a:p>
            <a:endParaRPr lang="en-US" sz="1400" dirty="0"/>
          </a:p>
          <a:p>
            <a:endParaRPr lang="en-US" sz="1400" dirty="0" smtClean="0"/>
          </a:p>
          <a:p>
            <a:r>
              <a:rPr lang="en-US" sz="1400" dirty="0" smtClean="0"/>
              <a:t>YY</a:t>
            </a:r>
          </a:p>
        </p:txBody>
      </p:sp>
      <p:sp>
        <p:nvSpPr>
          <p:cNvPr id="9" name="TextBox 8"/>
          <p:cNvSpPr txBox="1"/>
          <p:nvPr/>
        </p:nvSpPr>
        <p:spPr>
          <a:xfrm>
            <a:off x="1190287" y="1750033"/>
            <a:ext cx="6409584" cy="307777"/>
          </a:xfrm>
          <a:prstGeom prst="rect">
            <a:avLst/>
          </a:prstGeom>
          <a:noFill/>
        </p:spPr>
        <p:txBody>
          <a:bodyPr wrap="square" rtlCol="0">
            <a:spAutoFit/>
          </a:bodyPr>
          <a:lstStyle/>
          <a:p>
            <a:r>
              <a:rPr lang="en-US" sz="1400" dirty="0" smtClean="0"/>
              <a:t>Ant     1           2            3           4         5            6          8           9         10          11        12        13</a:t>
            </a:r>
          </a:p>
        </p:txBody>
      </p:sp>
      <p:sp>
        <p:nvSpPr>
          <p:cNvPr id="10" name="TextBox 9"/>
          <p:cNvSpPr txBox="1"/>
          <p:nvPr/>
        </p:nvSpPr>
        <p:spPr>
          <a:xfrm>
            <a:off x="7915813" y="2057810"/>
            <a:ext cx="1127346" cy="1015663"/>
          </a:xfrm>
          <a:prstGeom prst="rect">
            <a:avLst/>
          </a:prstGeom>
          <a:noFill/>
        </p:spPr>
        <p:txBody>
          <a:bodyPr wrap="square" rtlCol="0">
            <a:spAutoFit/>
          </a:bodyPr>
          <a:lstStyle/>
          <a:p>
            <a:r>
              <a:rPr lang="en-US" sz="1200" dirty="0" smtClean="0"/>
              <a:t>Blue = before correction</a:t>
            </a:r>
          </a:p>
          <a:p>
            <a:endParaRPr lang="en-US" sz="1200" dirty="0" smtClean="0"/>
          </a:p>
          <a:p>
            <a:r>
              <a:rPr lang="en-US" sz="1200" dirty="0" smtClean="0"/>
              <a:t>Orange = after correction</a:t>
            </a:r>
            <a:endParaRPr lang="en-US" sz="1200" dirty="0"/>
          </a:p>
        </p:txBody>
      </p:sp>
    </p:spTree>
    <p:extLst>
      <p:ext uri="{BB962C8B-B14F-4D97-AF65-F5344CB8AC3E}">
        <p14:creationId xmlns:p14="http://schemas.microsoft.com/office/powerpoint/2010/main" val="3100890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X vs. Y Phase Relationship</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smtClean="0"/>
              <a:t>What's New with EOVSA</a:t>
            </a:r>
            <a:endParaRPr lang="en-US" dirty="0"/>
          </a:p>
        </p:txBody>
      </p:sp>
      <p:pic>
        <p:nvPicPr>
          <p:cNvPr id="6" name="Content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0247" b="6974"/>
          <a:stretch/>
        </p:blipFill>
        <p:spPr>
          <a:xfrm>
            <a:off x="992034" y="1898654"/>
            <a:ext cx="6977982" cy="4364123"/>
          </a:xfrm>
          <a:effectLst>
            <a:outerShdw blurRad="50800" dist="38100" dir="2700000" algn="tl" rotWithShape="0">
              <a:prstClr val="black">
                <a:alpha val="40000"/>
              </a:prstClr>
            </a:outerShdw>
          </a:effectLst>
        </p:spPr>
      </p:pic>
      <p:sp>
        <p:nvSpPr>
          <p:cNvPr id="7" name="Content Placeholder 4"/>
          <p:cNvSpPr txBox="1">
            <a:spLocks/>
          </p:cNvSpPr>
          <p:nvPr/>
        </p:nvSpPr>
        <p:spPr>
          <a:xfrm>
            <a:off x="449943" y="1534883"/>
            <a:ext cx="8229600" cy="485810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defTabSz="914400"/>
            <a:r>
              <a:rPr lang="en-US" sz="2000" dirty="0" smtClean="0"/>
              <a:t>In particular, the phase difference, e.g. </a:t>
            </a:r>
            <a:r>
              <a:rPr lang="en-US" sz="2000" i="1" dirty="0" err="1" smtClean="0">
                <a:latin typeface="Symbol" panose="05050102010706020507" pitchFamily="18" charset="2"/>
              </a:rPr>
              <a:t>f</a:t>
            </a:r>
            <a:r>
              <a:rPr lang="en-US" sz="2000" baseline="-25000" dirty="0" err="1" smtClean="0"/>
              <a:t>XX</a:t>
            </a:r>
            <a:r>
              <a:rPr lang="en-US" sz="2000" dirty="0" smtClean="0"/>
              <a:t> – </a:t>
            </a:r>
            <a:r>
              <a:rPr lang="en-US" sz="2000" i="1" dirty="0" err="1" smtClean="0">
                <a:latin typeface="Symbol" panose="05050102010706020507" pitchFamily="18" charset="2"/>
              </a:rPr>
              <a:t>f</a:t>
            </a:r>
            <a:r>
              <a:rPr lang="en-US" sz="2000" baseline="-25000" dirty="0" err="1" smtClean="0"/>
              <a:t>XY</a:t>
            </a:r>
            <a:r>
              <a:rPr lang="en-US" sz="2000" dirty="0" smtClean="0"/>
              <a:t>, is important</a:t>
            </a:r>
            <a:r>
              <a:rPr lang="en-US" sz="2000" dirty="0" smtClean="0"/>
              <a:t>:</a:t>
            </a:r>
            <a:endParaRPr lang="en-US" sz="2000" dirty="0" smtClean="0"/>
          </a:p>
          <a:p>
            <a:pPr defTabSz="914400"/>
            <a:endParaRPr lang="en-US" sz="1800" dirty="0" smtClean="0"/>
          </a:p>
          <a:p>
            <a:pPr defTabSz="914400"/>
            <a:endParaRPr lang="en-US" sz="1800" dirty="0"/>
          </a:p>
        </p:txBody>
      </p:sp>
      <p:sp>
        <p:nvSpPr>
          <p:cNvPr id="8" name="TextBox 7"/>
          <p:cNvSpPr txBox="1"/>
          <p:nvPr/>
        </p:nvSpPr>
        <p:spPr>
          <a:xfrm>
            <a:off x="664972" y="2277374"/>
            <a:ext cx="566052" cy="3323987"/>
          </a:xfrm>
          <a:prstGeom prst="rect">
            <a:avLst/>
          </a:prstGeom>
          <a:noFill/>
        </p:spPr>
        <p:txBody>
          <a:bodyPr wrap="none" rtlCol="0">
            <a:spAutoFit/>
          </a:bodyPr>
          <a:lstStyle/>
          <a:p>
            <a:r>
              <a:rPr lang="en-US" sz="1400" dirty="0" err="1"/>
              <a:t>f</a:t>
            </a:r>
            <a:r>
              <a:rPr lang="en-US" sz="1400" dirty="0" err="1" smtClean="0"/>
              <a:t>req</a:t>
            </a:r>
            <a:r>
              <a:rPr lang="en-US" sz="1400" dirty="0" smtClean="0"/>
              <a:t> 1</a:t>
            </a:r>
          </a:p>
          <a:p>
            <a:endParaRPr lang="en-US" sz="1400" dirty="0"/>
          </a:p>
          <a:p>
            <a:endParaRPr lang="en-US" sz="1400" dirty="0" smtClean="0"/>
          </a:p>
          <a:p>
            <a:endParaRPr lang="en-US" sz="1400" dirty="0"/>
          </a:p>
          <a:p>
            <a:r>
              <a:rPr lang="en-US" sz="1400" dirty="0" err="1"/>
              <a:t>freq</a:t>
            </a:r>
            <a:r>
              <a:rPr lang="en-US" sz="1400" dirty="0"/>
              <a:t> 1</a:t>
            </a:r>
          </a:p>
          <a:p>
            <a:endParaRPr lang="en-US" sz="1400" dirty="0"/>
          </a:p>
          <a:p>
            <a:endParaRPr lang="en-US" sz="1400" dirty="0" smtClean="0"/>
          </a:p>
          <a:p>
            <a:endParaRPr lang="en-US" sz="1400" dirty="0"/>
          </a:p>
          <a:p>
            <a:endParaRPr lang="en-US" sz="1400" dirty="0" smtClean="0"/>
          </a:p>
          <a:p>
            <a:r>
              <a:rPr lang="en-US" sz="1400" dirty="0" err="1"/>
              <a:t>freq</a:t>
            </a:r>
            <a:r>
              <a:rPr lang="en-US" sz="1400" dirty="0"/>
              <a:t> 1</a:t>
            </a:r>
          </a:p>
          <a:p>
            <a:endParaRPr lang="en-US" sz="1400" dirty="0"/>
          </a:p>
          <a:p>
            <a:endParaRPr lang="en-US" sz="1400" dirty="0" smtClean="0"/>
          </a:p>
          <a:p>
            <a:endParaRPr lang="en-US" sz="1400" dirty="0"/>
          </a:p>
          <a:p>
            <a:endParaRPr lang="en-US" sz="1400" dirty="0" smtClean="0"/>
          </a:p>
          <a:p>
            <a:r>
              <a:rPr lang="en-US" sz="1400" dirty="0" err="1"/>
              <a:t>freq</a:t>
            </a:r>
            <a:r>
              <a:rPr lang="en-US" sz="1400" dirty="0"/>
              <a:t> 1</a:t>
            </a:r>
          </a:p>
        </p:txBody>
      </p:sp>
      <p:sp>
        <p:nvSpPr>
          <p:cNvPr id="9" name="TextBox 8"/>
          <p:cNvSpPr txBox="1"/>
          <p:nvPr/>
        </p:nvSpPr>
        <p:spPr>
          <a:xfrm>
            <a:off x="1190287" y="1750033"/>
            <a:ext cx="6409584" cy="307777"/>
          </a:xfrm>
          <a:prstGeom prst="rect">
            <a:avLst/>
          </a:prstGeom>
          <a:noFill/>
        </p:spPr>
        <p:txBody>
          <a:bodyPr wrap="square" rtlCol="0">
            <a:spAutoFit/>
          </a:bodyPr>
          <a:lstStyle/>
          <a:p>
            <a:r>
              <a:rPr lang="en-US" sz="1400" dirty="0" smtClean="0"/>
              <a:t>Ant     1           2            3           4         5            6          8           9         10          11        12        13</a:t>
            </a:r>
          </a:p>
        </p:txBody>
      </p:sp>
    </p:spTree>
    <p:extLst>
      <p:ext uri="{BB962C8B-B14F-4D97-AF65-F5344CB8AC3E}">
        <p14:creationId xmlns:p14="http://schemas.microsoft.com/office/powerpoint/2010/main" val="1177394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Closer Look at </a:t>
            </a:r>
            <a:r>
              <a:rPr lang="en-US" dirty="0" smtClean="0"/>
              <a:t>X vs. Y Phase Relationship</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smtClean="0"/>
              <a:t>What's New with EOVSA</a:t>
            </a:r>
            <a:endParaRPr lang="en-US" dirty="0"/>
          </a:p>
        </p:txBody>
      </p:sp>
      <p:pic>
        <p:nvPicPr>
          <p:cNvPr id="6" name="Content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7492" r="6779"/>
          <a:stretch/>
        </p:blipFill>
        <p:spPr>
          <a:xfrm>
            <a:off x="786606" y="2260121"/>
            <a:ext cx="5424411" cy="4037162"/>
          </a:xfrm>
          <a:effectLst>
            <a:outerShdw blurRad="50800" dist="38100" dir="2700000" algn="tl" rotWithShape="0">
              <a:prstClr val="black">
                <a:alpha val="40000"/>
              </a:prstClr>
            </a:outerShdw>
          </a:effectLst>
        </p:spPr>
      </p:pic>
      <p:sp>
        <p:nvSpPr>
          <p:cNvPr id="7" name="Content Placeholder 4"/>
          <p:cNvSpPr txBox="1">
            <a:spLocks/>
          </p:cNvSpPr>
          <p:nvPr/>
        </p:nvSpPr>
        <p:spPr>
          <a:xfrm>
            <a:off x="449943" y="1534883"/>
            <a:ext cx="8229600" cy="485810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defTabSz="914400"/>
            <a:r>
              <a:rPr lang="en-US" sz="2000" dirty="0" smtClean="0"/>
              <a:t>This is the auto-correlation phase </a:t>
            </a:r>
            <a:r>
              <a:rPr lang="en-US" sz="2000" i="1" dirty="0" err="1" smtClean="0">
                <a:latin typeface="Symbol" panose="05050102010706020507" pitchFamily="18" charset="2"/>
              </a:rPr>
              <a:t>f</a:t>
            </a:r>
            <a:r>
              <a:rPr lang="en-US" sz="2000" baseline="-25000" dirty="0" err="1" smtClean="0"/>
              <a:t>XY</a:t>
            </a:r>
            <a:r>
              <a:rPr lang="en-US" sz="2000" dirty="0" smtClean="0"/>
              <a:t> – </a:t>
            </a:r>
            <a:r>
              <a:rPr lang="en-US" sz="2000" i="1" dirty="0" err="1" smtClean="0">
                <a:latin typeface="Symbol" panose="05050102010706020507" pitchFamily="18" charset="2"/>
              </a:rPr>
              <a:t>f</a:t>
            </a:r>
            <a:r>
              <a:rPr lang="en-US" sz="2000" baseline="-25000" dirty="0" err="1" smtClean="0"/>
              <a:t>Y</a:t>
            </a:r>
            <a:r>
              <a:rPr lang="en-US" sz="2000" dirty="0" smtClean="0"/>
              <a:t>, on a single antennas, in one IF, for two bands, after adjusting for no phase slope (0 delay).</a:t>
            </a:r>
            <a:endParaRPr lang="en-US" sz="2000" dirty="0" smtClean="0"/>
          </a:p>
          <a:p>
            <a:pPr defTabSz="914400"/>
            <a:endParaRPr lang="en-US" sz="1800" dirty="0" smtClean="0"/>
          </a:p>
          <a:p>
            <a:pPr defTabSz="914400"/>
            <a:endParaRPr lang="en-US" sz="1800" dirty="0"/>
          </a:p>
        </p:txBody>
      </p:sp>
      <p:pic>
        <p:nvPicPr>
          <p:cNvPr id="1026" name="Picture 2" descr="http://www.ovsa.njit.edu/wiki/images/5/50/Image4.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0" r="13073"/>
          <a:stretch/>
        </p:blipFill>
        <p:spPr bwMode="auto">
          <a:xfrm>
            <a:off x="6159258" y="2891516"/>
            <a:ext cx="2846717" cy="1943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27205" y="2947721"/>
            <a:ext cx="3182923" cy="707886"/>
          </a:xfrm>
          <a:prstGeom prst="rect">
            <a:avLst/>
          </a:prstGeom>
          <a:noFill/>
        </p:spPr>
        <p:txBody>
          <a:bodyPr wrap="none" rtlCol="0">
            <a:spAutoFit/>
          </a:bodyPr>
          <a:lstStyle/>
          <a:p>
            <a:r>
              <a:rPr lang="en-US" dirty="0" smtClean="0"/>
              <a:t>Overlap                           Clear</a:t>
            </a:r>
          </a:p>
          <a:p>
            <a:r>
              <a:rPr lang="en-US" dirty="0" smtClean="0"/>
              <a:t>Region                             </a:t>
            </a:r>
            <a:r>
              <a:rPr lang="en-US" dirty="0" err="1" smtClean="0"/>
              <a:t>Region</a:t>
            </a:r>
            <a:endParaRPr lang="en-US" dirty="0"/>
          </a:p>
        </p:txBody>
      </p:sp>
    </p:spTree>
    <p:extLst>
      <p:ext uri="{BB962C8B-B14F-4D97-AF65-F5344CB8AC3E}">
        <p14:creationId xmlns:p14="http://schemas.microsoft.com/office/powerpoint/2010/main" val="2390436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Closer Look at </a:t>
            </a:r>
            <a:r>
              <a:rPr lang="en-US" dirty="0" smtClean="0"/>
              <a:t>X vs. Y Phase Relationship</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smtClean="0"/>
              <a:t>What's New with EOVSA</a:t>
            </a:r>
            <a:endParaRPr lang="en-US" dirty="0"/>
          </a:p>
        </p:txBody>
      </p:sp>
      <p:pic>
        <p:nvPicPr>
          <p:cNvPr id="6" name="Content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7051" r="7787"/>
          <a:stretch/>
        </p:blipFill>
        <p:spPr>
          <a:xfrm>
            <a:off x="2314066" y="2273488"/>
            <a:ext cx="5333987" cy="4032421"/>
          </a:xfrm>
          <a:effectLst>
            <a:outerShdw blurRad="50800" dist="38100" dir="2700000" algn="tl" rotWithShape="0">
              <a:prstClr val="black">
                <a:alpha val="40000"/>
              </a:prstClr>
            </a:outerShdw>
          </a:effectLst>
        </p:spPr>
      </p:pic>
      <p:sp>
        <p:nvSpPr>
          <p:cNvPr id="7" name="Content Placeholder 4"/>
          <p:cNvSpPr txBox="1">
            <a:spLocks/>
          </p:cNvSpPr>
          <p:nvPr/>
        </p:nvSpPr>
        <p:spPr>
          <a:xfrm>
            <a:off x="449943" y="1534883"/>
            <a:ext cx="8229600" cy="485810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defTabSz="914400"/>
            <a:r>
              <a:rPr lang="en-US" sz="2000" dirty="0" smtClean="0"/>
              <a:t>This is the auto-correlation phase </a:t>
            </a:r>
            <a:r>
              <a:rPr lang="en-US" sz="2000" i="1" dirty="0" err="1" smtClean="0">
                <a:latin typeface="Symbol" panose="05050102010706020507" pitchFamily="18" charset="2"/>
              </a:rPr>
              <a:t>f</a:t>
            </a:r>
            <a:r>
              <a:rPr lang="en-US" sz="2000" baseline="-25000" dirty="0" err="1" smtClean="0"/>
              <a:t>XY</a:t>
            </a:r>
            <a:r>
              <a:rPr lang="en-US" sz="2000" dirty="0" smtClean="0"/>
              <a:t> – </a:t>
            </a:r>
            <a:r>
              <a:rPr lang="en-US" sz="2000" i="1" dirty="0" err="1" smtClean="0">
                <a:latin typeface="Symbol" panose="05050102010706020507" pitchFamily="18" charset="2"/>
              </a:rPr>
              <a:t>f</a:t>
            </a:r>
            <a:r>
              <a:rPr lang="en-US" sz="2000" baseline="-25000" dirty="0" err="1" smtClean="0"/>
              <a:t>Y</a:t>
            </a:r>
            <a:r>
              <a:rPr lang="en-US" sz="2000" dirty="0" smtClean="0"/>
              <a:t>, on a single antennas, in one IF, for all bands, after adjusting for no phase slope (0 delay).  The X-Y phase in the clear region is “interesting.”</a:t>
            </a:r>
            <a:endParaRPr lang="en-US" sz="2000" dirty="0" smtClean="0"/>
          </a:p>
          <a:p>
            <a:pPr defTabSz="914400"/>
            <a:endParaRPr lang="en-US" sz="1800" dirty="0" smtClean="0"/>
          </a:p>
          <a:p>
            <a:pPr defTabSz="914400"/>
            <a:endParaRPr lang="en-US" sz="1800" dirty="0"/>
          </a:p>
        </p:txBody>
      </p:sp>
      <p:sp>
        <p:nvSpPr>
          <p:cNvPr id="5" name="TextBox 4"/>
          <p:cNvSpPr txBox="1"/>
          <p:nvPr/>
        </p:nvSpPr>
        <p:spPr>
          <a:xfrm>
            <a:off x="3761115" y="3256047"/>
            <a:ext cx="3182923" cy="707886"/>
          </a:xfrm>
          <a:prstGeom prst="rect">
            <a:avLst/>
          </a:prstGeom>
          <a:noFill/>
        </p:spPr>
        <p:txBody>
          <a:bodyPr wrap="none" rtlCol="0">
            <a:spAutoFit/>
          </a:bodyPr>
          <a:lstStyle/>
          <a:p>
            <a:r>
              <a:rPr lang="en-US" dirty="0" smtClean="0"/>
              <a:t>Overlap                           Clear</a:t>
            </a:r>
          </a:p>
          <a:p>
            <a:r>
              <a:rPr lang="en-US" dirty="0" smtClean="0"/>
              <a:t>Region                             </a:t>
            </a:r>
            <a:r>
              <a:rPr lang="en-US" dirty="0" err="1" smtClean="0"/>
              <a:t>Region</a:t>
            </a:r>
            <a:endParaRPr lang="en-US" dirty="0"/>
          </a:p>
        </p:txBody>
      </p:sp>
    </p:spTree>
    <p:extLst>
      <p:ext uri="{BB962C8B-B14F-4D97-AF65-F5344CB8AC3E}">
        <p14:creationId xmlns:p14="http://schemas.microsoft.com/office/powerpoint/2010/main" val="680453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Closer Look at </a:t>
            </a:r>
            <a:r>
              <a:rPr lang="en-US" dirty="0" smtClean="0"/>
              <a:t>X vs. Y Phase Relationship</a:t>
            </a:r>
            <a:endParaRPr lang="en-US" dirty="0"/>
          </a:p>
        </p:txBody>
      </p:sp>
      <p:sp>
        <p:nvSpPr>
          <p:cNvPr id="3" name="Date Placeholder 2"/>
          <p:cNvSpPr>
            <a:spLocks noGrp="1"/>
          </p:cNvSpPr>
          <p:nvPr>
            <p:ph type="dt" sz="half" idx="10"/>
          </p:nvPr>
        </p:nvSpPr>
        <p:spPr/>
        <p:txBody>
          <a:bodyPr/>
          <a:lstStyle/>
          <a:p>
            <a:r>
              <a:rPr lang="en-US" dirty="0" smtClean="0"/>
              <a:t>01/10/2017</a:t>
            </a:r>
            <a:endParaRPr lang="en-US" dirty="0"/>
          </a:p>
        </p:txBody>
      </p:sp>
      <p:sp>
        <p:nvSpPr>
          <p:cNvPr id="4" name="Footer Placeholder 3"/>
          <p:cNvSpPr>
            <a:spLocks noGrp="1"/>
          </p:cNvSpPr>
          <p:nvPr>
            <p:ph type="ftr" sz="quarter" idx="11"/>
          </p:nvPr>
        </p:nvSpPr>
        <p:spPr/>
        <p:txBody>
          <a:bodyPr/>
          <a:lstStyle/>
          <a:p>
            <a:r>
              <a:rPr lang="en-US" smtClean="0"/>
              <a:t>What's New with EOVSA</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8213" y="2298079"/>
            <a:ext cx="5333987" cy="4000490"/>
          </a:xfrm>
          <a:effectLst>
            <a:outerShdw blurRad="50800" dist="38100" dir="2700000" algn="tl" rotWithShape="0">
              <a:prstClr val="black">
                <a:alpha val="40000"/>
              </a:prstClr>
            </a:outerShdw>
          </a:effectLst>
        </p:spPr>
      </p:pic>
      <p:sp>
        <p:nvSpPr>
          <p:cNvPr id="7" name="Content Placeholder 4"/>
          <p:cNvSpPr txBox="1">
            <a:spLocks/>
          </p:cNvSpPr>
          <p:nvPr/>
        </p:nvSpPr>
        <p:spPr>
          <a:xfrm>
            <a:off x="449943" y="1534883"/>
            <a:ext cx="8229600" cy="485810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defTabSz="914400"/>
            <a:r>
              <a:rPr lang="en-US" sz="2000" dirty="0" smtClean="0"/>
              <a:t>We can get a better idea of what is happening by plotting the phase vs. RF band, where we now see a progressive change in phase in the clear region, and abrupt change of phase between 0 and </a:t>
            </a:r>
            <a:r>
              <a:rPr lang="en-US" sz="2000" dirty="0" smtClean="0">
                <a:latin typeface="Symbol" panose="05050102010706020507" pitchFamily="18" charset="2"/>
              </a:rPr>
              <a:t>p</a:t>
            </a:r>
            <a:r>
              <a:rPr lang="en-US" sz="2000" dirty="0" smtClean="0"/>
              <a:t> in the overlap region.</a:t>
            </a:r>
            <a:endParaRPr lang="en-US" sz="2000" dirty="0" smtClean="0"/>
          </a:p>
          <a:p>
            <a:pPr defTabSz="914400"/>
            <a:endParaRPr lang="en-US" sz="1800" dirty="0" smtClean="0"/>
          </a:p>
          <a:p>
            <a:pPr defTabSz="914400"/>
            <a:endParaRPr lang="en-US" sz="1800" dirty="0"/>
          </a:p>
        </p:txBody>
      </p:sp>
      <p:cxnSp>
        <p:nvCxnSpPr>
          <p:cNvPr id="9" name="Straight Connector 8"/>
          <p:cNvCxnSpPr/>
          <p:nvPr/>
        </p:nvCxnSpPr>
        <p:spPr>
          <a:xfrm>
            <a:off x="7237563" y="3640343"/>
            <a:ext cx="0" cy="189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97283" y="4554747"/>
            <a:ext cx="183742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879563" y="4157932"/>
            <a:ext cx="1416457" cy="767749"/>
            <a:chOff x="6879563" y="4157932"/>
            <a:chExt cx="1416457" cy="767749"/>
          </a:xfrm>
        </p:grpSpPr>
        <p:cxnSp>
          <p:nvCxnSpPr>
            <p:cNvPr id="13" name="Straight Arrow Connector 12"/>
            <p:cNvCxnSpPr/>
            <p:nvPr/>
          </p:nvCxnSpPr>
          <p:spPr>
            <a:xfrm flipV="1">
              <a:off x="7237563" y="4157932"/>
              <a:ext cx="707365" cy="396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a:off x="6879563" y="4201061"/>
              <a:ext cx="724620" cy="724620"/>
            </a:xfrm>
            <a:prstGeom prst="arc">
              <a:avLst>
                <a:gd name="adj1" fmla="val 1985815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7710603" y="4176414"/>
              <a:ext cx="585417" cy="400110"/>
            </a:xfrm>
            <a:prstGeom prst="rect">
              <a:avLst/>
            </a:prstGeom>
            <a:noFill/>
          </p:spPr>
          <p:txBody>
            <a:bodyPr wrap="none" rtlCol="0">
              <a:spAutoFit/>
            </a:bodyPr>
            <a:lstStyle/>
            <a:p>
              <a:r>
                <a:rPr lang="en-US" i="1" dirty="0" err="1" smtClean="0">
                  <a:latin typeface="Symbol" panose="05050102010706020507" pitchFamily="18" charset="2"/>
                </a:rPr>
                <a:t>f</a:t>
              </a:r>
              <a:r>
                <a:rPr lang="en-US" sz="1800" baseline="-25000" dirty="0" err="1" smtClean="0"/>
                <a:t>clear</a:t>
              </a:r>
              <a:endParaRPr lang="en-US" baseline="-25000" dirty="0"/>
            </a:p>
          </p:txBody>
        </p:sp>
      </p:grpSp>
      <p:cxnSp>
        <p:nvCxnSpPr>
          <p:cNvPr id="17" name="Straight Arrow Connector 16"/>
          <p:cNvCxnSpPr/>
          <p:nvPr/>
        </p:nvCxnSpPr>
        <p:spPr>
          <a:xfrm flipV="1">
            <a:off x="7238247" y="3883416"/>
            <a:ext cx="414820" cy="667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226063" y="4551877"/>
            <a:ext cx="707365" cy="668747"/>
            <a:chOff x="7226063" y="4551877"/>
            <a:chExt cx="707365" cy="668747"/>
          </a:xfrm>
        </p:grpSpPr>
        <p:cxnSp>
          <p:nvCxnSpPr>
            <p:cNvPr id="14" name="Straight Arrow Connector 13"/>
            <p:cNvCxnSpPr/>
            <p:nvPr/>
          </p:nvCxnSpPr>
          <p:spPr>
            <a:xfrm>
              <a:off x="7226063" y="4551877"/>
              <a:ext cx="707365" cy="39681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235375" y="4553400"/>
              <a:ext cx="414820" cy="66722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flipH="1">
            <a:off x="6818430" y="3889173"/>
            <a:ext cx="417692" cy="1337208"/>
            <a:chOff x="7387775" y="4035816"/>
            <a:chExt cx="417692" cy="1337208"/>
          </a:xfrm>
        </p:grpSpPr>
        <p:cxnSp>
          <p:nvCxnSpPr>
            <p:cNvPr id="20" name="Straight Arrow Connector 19"/>
            <p:cNvCxnSpPr/>
            <p:nvPr/>
          </p:nvCxnSpPr>
          <p:spPr>
            <a:xfrm flipV="1">
              <a:off x="7390647" y="4035816"/>
              <a:ext cx="414820" cy="667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387775" y="4705800"/>
              <a:ext cx="414820" cy="66722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245434" y="4509216"/>
            <a:ext cx="1575725" cy="307777"/>
            <a:chOff x="7245434" y="4509216"/>
            <a:chExt cx="1575725" cy="307777"/>
          </a:xfrm>
        </p:grpSpPr>
        <p:sp>
          <p:nvSpPr>
            <p:cNvPr id="24" name="TextBox 23"/>
            <p:cNvSpPr txBox="1"/>
            <p:nvPr/>
          </p:nvSpPr>
          <p:spPr>
            <a:xfrm>
              <a:off x="8208812" y="4509216"/>
              <a:ext cx="612347" cy="307777"/>
            </a:xfrm>
            <a:prstGeom prst="rect">
              <a:avLst/>
            </a:prstGeom>
            <a:noFill/>
          </p:spPr>
          <p:txBody>
            <a:bodyPr wrap="none" rtlCol="0">
              <a:spAutoFit/>
            </a:bodyPr>
            <a:lstStyle/>
            <a:p>
              <a:r>
                <a:rPr lang="en-US" sz="1400" i="1" dirty="0" err="1" smtClean="0">
                  <a:latin typeface="Symbol" panose="05050102010706020507" pitchFamily="18" charset="2"/>
                </a:rPr>
                <a:t>f</a:t>
              </a:r>
              <a:r>
                <a:rPr lang="en-US" sz="1200" baseline="-25000" dirty="0" err="1" smtClean="0"/>
                <a:t>over</a:t>
              </a:r>
              <a:r>
                <a:rPr lang="en-US" sz="1200" dirty="0" smtClean="0"/>
                <a:t>=0</a:t>
              </a:r>
              <a:endParaRPr lang="en-US" sz="1400" baseline="-25000" dirty="0"/>
            </a:p>
          </p:txBody>
        </p:sp>
        <p:cxnSp>
          <p:nvCxnSpPr>
            <p:cNvPr id="27" name="Straight Arrow Connector 26"/>
            <p:cNvCxnSpPr/>
            <p:nvPr/>
          </p:nvCxnSpPr>
          <p:spPr>
            <a:xfrm>
              <a:off x="7245434" y="4550640"/>
              <a:ext cx="1376666"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a:off x="7914735" y="4156872"/>
            <a:ext cx="707365" cy="39681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421239" y="3901200"/>
            <a:ext cx="414820" cy="66722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456115" y="4497450"/>
            <a:ext cx="769185" cy="307777"/>
            <a:chOff x="6303715" y="4345050"/>
            <a:chExt cx="769185" cy="307777"/>
          </a:xfrm>
        </p:grpSpPr>
        <p:sp>
          <p:nvSpPr>
            <p:cNvPr id="35" name="TextBox 34"/>
            <p:cNvSpPr txBox="1"/>
            <p:nvPr/>
          </p:nvSpPr>
          <p:spPr>
            <a:xfrm>
              <a:off x="6360566" y="4345050"/>
              <a:ext cx="626775" cy="307777"/>
            </a:xfrm>
            <a:prstGeom prst="rect">
              <a:avLst/>
            </a:prstGeom>
            <a:noFill/>
          </p:spPr>
          <p:txBody>
            <a:bodyPr wrap="none" rtlCol="0">
              <a:spAutoFit/>
            </a:bodyPr>
            <a:lstStyle/>
            <a:p>
              <a:r>
                <a:rPr lang="en-US" sz="1400" i="1" dirty="0" err="1" smtClean="0">
                  <a:latin typeface="Symbol" panose="05050102010706020507" pitchFamily="18" charset="2"/>
                </a:rPr>
                <a:t>f</a:t>
              </a:r>
              <a:r>
                <a:rPr lang="en-US" sz="1200" baseline="-25000" dirty="0" err="1" smtClean="0"/>
                <a:t>over</a:t>
              </a:r>
              <a:r>
                <a:rPr lang="en-US" sz="1200" dirty="0" smtClean="0"/>
                <a:t>=</a:t>
              </a:r>
              <a:r>
                <a:rPr lang="en-US" sz="1200" dirty="0" smtClean="0">
                  <a:latin typeface="Symbol" panose="05050102010706020507" pitchFamily="18" charset="2"/>
                </a:rPr>
                <a:t>p</a:t>
              </a:r>
              <a:endParaRPr lang="en-US" sz="1400" baseline="-25000" dirty="0">
                <a:latin typeface="Symbol" panose="05050102010706020507" pitchFamily="18" charset="2"/>
              </a:endParaRPr>
            </a:p>
          </p:txBody>
        </p:sp>
        <p:cxnSp>
          <p:nvCxnSpPr>
            <p:cNvPr id="36" name="Straight Arrow Connector 35"/>
            <p:cNvCxnSpPr/>
            <p:nvPr/>
          </p:nvCxnSpPr>
          <p:spPr>
            <a:xfrm flipH="1">
              <a:off x="6303715" y="4403998"/>
              <a:ext cx="769185"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8797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Closer Look at </a:t>
            </a:r>
            <a:r>
              <a:rPr lang="en-US" dirty="0" smtClean="0"/>
              <a:t>X vs. Y Phase Relationship</a:t>
            </a:r>
            <a:endParaRPr lang="en-US" dirty="0"/>
          </a:p>
        </p:txBody>
      </p:sp>
      <p:sp>
        <p:nvSpPr>
          <p:cNvPr id="3" name="Date Placeholder 2"/>
          <p:cNvSpPr>
            <a:spLocks noGrp="1"/>
          </p:cNvSpPr>
          <p:nvPr>
            <p:ph type="dt" sz="half" idx="10"/>
          </p:nvPr>
        </p:nvSpPr>
        <p:spPr/>
        <p:txBody>
          <a:bodyPr/>
          <a:lstStyle/>
          <a:p>
            <a:r>
              <a:rPr lang="en-US" smtClean="0"/>
              <a:t>01/10/2017</a:t>
            </a:r>
            <a:endParaRPr lang="en-US" dirty="0"/>
          </a:p>
        </p:txBody>
      </p:sp>
      <p:sp>
        <p:nvSpPr>
          <p:cNvPr id="4" name="Footer Placeholder 3"/>
          <p:cNvSpPr>
            <a:spLocks noGrp="1"/>
          </p:cNvSpPr>
          <p:nvPr>
            <p:ph type="ftr" sz="quarter" idx="11"/>
          </p:nvPr>
        </p:nvSpPr>
        <p:spPr/>
        <p:txBody>
          <a:bodyPr/>
          <a:lstStyle/>
          <a:p>
            <a:r>
              <a:rPr lang="en-US" smtClean="0"/>
              <a:t>What's New with EOVSA</a:t>
            </a:r>
            <a:endParaRPr lang="en-US" dirty="0"/>
          </a:p>
        </p:txBody>
      </p:sp>
      <p:pic>
        <p:nvPicPr>
          <p:cNvPr id="6" name="Content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6814" r="7858"/>
          <a:stretch/>
        </p:blipFill>
        <p:spPr>
          <a:xfrm>
            <a:off x="914400" y="2171544"/>
            <a:ext cx="5441080" cy="4127025"/>
          </a:xfrm>
          <a:effectLst>
            <a:outerShdw blurRad="50800" dist="38100" dir="2700000" algn="tl" rotWithShape="0">
              <a:prstClr val="black">
                <a:alpha val="40000"/>
              </a:prstClr>
            </a:outerShdw>
          </a:effectLst>
        </p:spPr>
      </p:pic>
      <p:sp>
        <p:nvSpPr>
          <p:cNvPr id="7" name="Content Placeholder 4"/>
          <p:cNvSpPr txBox="1">
            <a:spLocks/>
          </p:cNvSpPr>
          <p:nvPr/>
        </p:nvSpPr>
        <p:spPr>
          <a:xfrm>
            <a:off x="449943" y="1534883"/>
            <a:ext cx="8229600" cy="4858101"/>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defTabSz="914400"/>
            <a:r>
              <a:rPr lang="en-US" sz="2000" dirty="0" smtClean="0"/>
              <a:t>We call the delay vs. RF band a “multi-band delay.”  When we plot it for different antennas, we get this result:</a:t>
            </a:r>
            <a:endParaRPr lang="en-US" sz="2000" dirty="0" smtClean="0"/>
          </a:p>
          <a:p>
            <a:pPr defTabSz="914400"/>
            <a:endParaRPr lang="en-US" sz="1800" dirty="0" smtClean="0"/>
          </a:p>
          <a:p>
            <a:pPr defTabSz="914400"/>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4253469079"/>
              </p:ext>
            </p:extLst>
          </p:nvPr>
        </p:nvGraphicFramePr>
        <p:xfrm>
          <a:off x="6601582" y="2208136"/>
          <a:ext cx="1617736" cy="4053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93630"/>
                <a:gridCol w="824106"/>
              </a:tblGrid>
              <a:tr h="351869">
                <a:tc>
                  <a:txBody>
                    <a:bodyPr/>
                    <a:lstStyle/>
                    <a:p>
                      <a:r>
                        <a:rPr lang="en-US" sz="1100" dirty="0" smtClean="0"/>
                        <a:t>Antenna number</a:t>
                      </a:r>
                      <a:endParaRPr lang="en-US" sz="1100" dirty="0"/>
                    </a:p>
                  </a:txBody>
                  <a:tcPr/>
                </a:tc>
                <a:tc>
                  <a:txBody>
                    <a:bodyPr/>
                    <a:lstStyle/>
                    <a:p>
                      <a:r>
                        <a:rPr lang="en-US" sz="1100" dirty="0" smtClean="0"/>
                        <a:t>Delay (ns)</a:t>
                      </a:r>
                      <a:endParaRPr lang="en-US" sz="1100" dirty="0"/>
                    </a:p>
                  </a:txBody>
                  <a:tcPr/>
                </a:tc>
              </a:tr>
              <a:tr h="213635">
                <a:tc>
                  <a:txBody>
                    <a:bodyPr/>
                    <a:lstStyle/>
                    <a:p>
                      <a:r>
                        <a:rPr lang="en-US" sz="1100" dirty="0" smtClean="0"/>
                        <a:t>1</a:t>
                      </a:r>
                      <a:endParaRPr lang="en-US" sz="1100" dirty="0"/>
                    </a:p>
                  </a:txBody>
                  <a:tcPr/>
                </a:tc>
                <a:tc>
                  <a:txBody>
                    <a:bodyPr/>
                    <a:lstStyle/>
                    <a:p>
                      <a:r>
                        <a:rPr lang="en-US" sz="1100" dirty="0" smtClean="0"/>
                        <a:t>-0.134</a:t>
                      </a:r>
                      <a:endParaRPr lang="en-US" sz="1100" dirty="0"/>
                    </a:p>
                  </a:txBody>
                  <a:tcPr/>
                </a:tc>
              </a:tr>
              <a:tr h="213635">
                <a:tc>
                  <a:txBody>
                    <a:bodyPr/>
                    <a:lstStyle/>
                    <a:p>
                      <a:r>
                        <a:rPr lang="en-US" sz="1100" dirty="0" smtClean="0"/>
                        <a:t>2</a:t>
                      </a:r>
                      <a:endParaRPr lang="en-US" sz="1100" dirty="0"/>
                    </a:p>
                  </a:txBody>
                  <a:tcPr/>
                </a:tc>
                <a:tc>
                  <a:txBody>
                    <a:bodyPr/>
                    <a:lstStyle/>
                    <a:p>
                      <a:r>
                        <a:rPr lang="en-US" sz="1100" dirty="0" smtClean="0"/>
                        <a:t>-0.592</a:t>
                      </a:r>
                      <a:endParaRPr lang="en-US" sz="1100" dirty="0"/>
                    </a:p>
                  </a:txBody>
                  <a:tcPr/>
                </a:tc>
              </a:tr>
              <a:tr h="213635">
                <a:tc>
                  <a:txBody>
                    <a:bodyPr/>
                    <a:lstStyle/>
                    <a:p>
                      <a:r>
                        <a:rPr lang="en-US" sz="1100" dirty="0" smtClean="0"/>
                        <a:t>3</a:t>
                      </a:r>
                      <a:endParaRPr lang="en-US" sz="1100" dirty="0"/>
                    </a:p>
                  </a:txBody>
                  <a:tcPr/>
                </a:tc>
                <a:tc>
                  <a:txBody>
                    <a:bodyPr/>
                    <a:lstStyle/>
                    <a:p>
                      <a:r>
                        <a:rPr lang="en-US" sz="1100" dirty="0" smtClean="0"/>
                        <a:t>-0.449</a:t>
                      </a:r>
                      <a:endParaRPr lang="en-US" sz="1100" dirty="0"/>
                    </a:p>
                  </a:txBody>
                  <a:tcPr/>
                </a:tc>
              </a:tr>
              <a:tr h="213635">
                <a:tc>
                  <a:txBody>
                    <a:bodyPr/>
                    <a:lstStyle/>
                    <a:p>
                      <a:r>
                        <a:rPr lang="en-US" sz="1100" dirty="0" smtClean="0"/>
                        <a:t>4</a:t>
                      </a:r>
                      <a:endParaRPr lang="en-US" sz="1100" dirty="0"/>
                    </a:p>
                  </a:txBody>
                  <a:tcPr/>
                </a:tc>
                <a:tc>
                  <a:txBody>
                    <a:bodyPr/>
                    <a:lstStyle/>
                    <a:p>
                      <a:r>
                        <a:rPr lang="en-US" sz="1100" dirty="0" smtClean="0"/>
                        <a:t>-0.443</a:t>
                      </a:r>
                      <a:endParaRPr lang="en-US" sz="1100" dirty="0"/>
                    </a:p>
                  </a:txBody>
                  <a:tcPr/>
                </a:tc>
              </a:tr>
              <a:tr h="213635">
                <a:tc>
                  <a:txBody>
                    <a:bodyPr/>
                    <a:lstStyle/>
                    <a:p>
                      <a:r>
                        <a:rPr lang="en-US" sz="1100" dirty="0" smtClean="0"/>
                        <a:t>5</a:t>
                      </a:r>
                      <a:endParaRPr lang="en-US" sz="1100" dirty="0"/>
                    </a:p>
                  </a:txBody>
                  <a:tcPr/>
                </a:tc>
                <a:tc>
                  <a:txBody>
                    <a:bodyPr/>
                    <a:lstStyle/>
                    <a:p>
                      <a:r>
                        <a:rPr lang="en-US" sz="1100" dirty="0" smtClean="0"/>
                        <a:t>-0.318</a:t>
                      </a:r>
                      <a:endParaRPr lang="en-US" sz="1100" dirty="0"/>
                    </a:p>
                  </a:txBody>
                  <a:tcPr/>
                </a:tc>
              </a:tr>
              <a:tr h="213635">
                <a:tc>
                  <a:txBody>
                    <a:bodyPr/>
                    <a:lstStyle/>
                    <a:p>
                      <a:r>
                        <a:rPr lang="en-US" sz="1100" dirty="0" smtClean="0"/>
                        <a:t>6</a:t>
                      </a:r>
                      <a:endParaRPr lang="en-US" sz="1100" dirty="0"/>
                    </a:p>
                  </a:txBody>
                  <a:tcPr/>
                </a:tc>
                <a:tc>
                  <a:txBody>
                    <a:bodyPr/>
                    <a:lstStyle/>
                    <a:p>
                      <a:r>
                        <a:rPr lang="en-US" sz="1100" dirty="0" smtClean="0"/>
                        <a:t>+0.675</a:t>
                      </a:r>
                      <a:endParaRPr lang="en-US" sz="1100" dirty="0"/>
                    </a:p>
                  </a:txBody>
                  <a:tcPr/>
                </a:tc>
              </a:tr>
              <a:tr h="213635">
                <a:tc>
                  <a:txBody>
                    <a:bodyPr/>
                    <a:lstStyle/>
                    <a:p>
                      <a:r>
                        <a:rPr lang="en-US" sz="1100" dirty="0" smtClean="0"/>
                        <a:t>7</a:t>
                      </a:r>
                      <a:endParaRPr lang="en-US" sz="1100" dirty="0"/>
                    </a:p>
                  </a:txBody>
                  <a:tcPr/>
                </a:tc>
                <a:tc>
                  <a:txBody>
                    <a:bodyPr/>
                    <a:lstStyle/>
                    <a:p>
                      <a:r>
                        <a:rPr lang="en-US" sz="1100" dirty="0" smtClean="0"/>
                        <a:t>N/A</a:t>
                      </a:r>
                      <a:endParaRPr lang="en-US" sz="1100" dirty="0"/>
                    </a:p>
                  </a:txBody>
                  <a:tcPr/>
                </a:tc>
              </a:tr>
              <a:tr h="213635">
                <a:tc>
                  <a:txBody>
                    <a:bodyPr/>
                    <a:lstStyle/>
                    <a:p>
                      <a:r>
                        <a:rPr lang="en-US" sz="1100" dirty="0" smtClean="0"/>
                        <a:t>8</a:t>
                      </a:r>
                      <a:endParaRPr lang="en-US" sz="1100" dirty="0"/>
                    </a:p>
                  </a:txBody>
                  <a:tcPr/>
                </a:tc>
                <a:tc>
                  <a:txBody>
                    <a:bodyPr/>
                    <a:lstStyle/>
                    <a:p>
                      <a:r>
                        <a:rPr lang="en-US" sz="1100" dirty="0" smtClean="0"/>
                        <a:t>-0.438</a:t>
                      </a:r>
                      <a:endParaRPr lang="en-US" sz="1100" dirty="0"/>
                    </a:p>
                  </a:txBody>
                  <a:tcPr/>
                </a:tc>
              </a:tr>
              <a:tr h="213635">
                <a:tc>
                  <a:txBody>
                    <a:bodyPr/>
                    <a:lstStyle/>
                    <a:p>
                      <a:r>
                        <a:rPr lang="en-US" sz="1100" dirty="0" smtClean="0"/>
                        <a:t>9</a:t>
                      </a:r>
                      <a:endParaRPr lang="en-US" sz="1100" dirty="0"/>
                    </a:p>
                  </a:txBody>
                  <a:tcPr/>
                </a:tc>
                <a:tc>
                  <a:txBody>
                    <a:bodyPr/>
                    <a:lstStyle/>
                    <a:p>
                      <a:r>
                        <a:rPr lang="en-US" sz="1100" dirty="0" smtClean="0"/>
                        <a:t>N/A</a:t>
                      </a:r>
                      <a:endParaRPr lang="en-US" sz="1100" dirty="0"/>
                    </a:p>
                  </a:txBody>
                  <a:tcPr/>
                </a:tc>
              </a:tr>
              <a:tr h="213635">
                <a:tc>
                  <a:txBody>
                    <a:bodyPr/>
                    <a:lstStyle/>
                    <a:p>
                      <a:r>
                        <a:rPr lang="en-US" sz="1100" dirty="0" smtClean="0"/>
                        <a:t>10</a:t>
                      </a:r>
                      <a:endParaRPr lang="en-US" sz="1100" dirty="0"/>
                    </a:p>
                  </a:txBody>
                  <a:tcPr/>
                </a:tc>
                <a:tc>
                  <a:txBody>
                    <a:bodyPr/>
                    <a:lstStyle/>
                    <a:p>
                      <a:r>
                        <a:rPr lang="en-US" sz="1100" dirty="0" smtClean="0"/>
                        <a:t>N/A</a:t>
                      </a:r>
                      <a:endParaRPr lang="en-US" sz="1100" dirty="0"/>
                    </a:p>
                  </a:txBody>
                  <a:tcPr/>
                </a:tc>
              </a:tr>
              <a:tr h="213635">
                <a:tc>
                  <a:txBody>
                    <a:bodyPr/>
                    <a:lstStyle/>
                    <a:p>
                      <a:r>
                        <a:rPr lang="en-US" sz="1100" dirty="0" smtClean="0"/>
                        <a:t>11</a:t>
                      </a:r>
                      <a:endParaRPr lang="en-US" sz="1100" dirty="0"/>
                    </a:p>
                  </a:txBody>
                  <a:tcPr/>
                </a:tc>
                <a:tc>
                  <a:txBody>
                    <a:bodyPr/>
                    <a:lstStyle/>
                    <a:p>
                      <a:r>
                        <a:rPr lang="en-US" sz="1100" dirty="0" smtClean="0"/>
                        <a:t>N/A</a:t>
                      </a:r>
                      <a:endParaRPr lang="en-US" sz="1100" dirty="0"/>
                    </a:p>
                  </a:txBody>
                  <a:tcPr/>
                </a:tc>
              </a:tr>
              <a:tr h="213635">
                <a:tc>
                  <a:txBody>
                    <a:bodyPr/>
                    <a:lstStyle/>
                    <a:p>
                      <a:r>
                        <a:rPr lang="en-US" sz="1100" dirty="0" smtClean="0"/>
                        <a:t>12</a:t>
                      </a:r>
                      <a:endParaRPr lang="en-US" sz="1100" dirty="0"/>
                    </a:p>
                  </a:txBody>
                  <a:tcPr/>
                </a:tc>
                <a:tc>
                  <a:txBody>
                    <a:bodyPr/>
                    <a:lstStyle/>
                    <a:p>
                      <a:r>
                        <a:rPr lang="en-US" sz="1100" dirty="0" smtClean="0"/>
                        <a:t>+0.121</a:t>
                      </a:r>
                      <a:endParaRPr lang="en-US" sz="1100" dirty="0"/>
                    </a:p>
                  </a:txBody>
                  <a:tcPr/>
                </a:tc>
              </a:tr>
              <a:tr h="213635">
                <a:tc>
                  <a:txBody>
                    <a:bodyPr/>
                    <a:lstStyle/>
                    <a:p>
                      <a:r>
                        <a:rPr lang="en-US" sz="1100" dirty="0" smtClean="0"/>
                        <a:t>13</a:t>
                      </a:r>
                      <a:endParaRPr lang="en-US" sz="1100" dirty="0"/>
                    </a:p>
                  </a:txBody>
                  <a:tcPr/>
                </a:tc>
                <a:tc>
                  <a:txBody>
                    <a:bodyPr/>
                    <a:lstStyle/>
                    <a:p>
                      <a:r>
                        <a:rPr lang="en-US" sz="1100" dirty="0" smtClean="0"/>
                        <a:t>N/A</a:t>
                      </a:r>
                      <a:endParaRPr lang="en-US" sz="1100" dirty="0"/>
                    </a:p>
                  </a:txBody>
                  <a:tcPr/>
                </a:tc>
              </a:tr>
              <a:tr h="213635">
                <a:tc>
                  <a:txBody>
                    <a:bodyPr/>
                    <a:lstStyle/>
                    <a:p>
                      <a:r>
                        <a:rPr lang="en-US" sz="1100" dirty="0" smtClean="0"/>
                        <a:t>14</a:t>
                      </a:r>
                      <a:endParaRPr lang="en-US" sz="1100" dirty="0"/>
                    </a:p>
                  </a:txBody>
                  <a:tcPr/>
                </a:tc>
                <a:tc>
                  <a:txBody>
                    <a:bodyPr/>
                    <a:lstStyle/>
                    <a:p>
                      <a:r>
                        <a:rPr lang="en-US" sz="1100" dirty="0" smtClean="0"/>
                        <a:t>N/A</a:t>
                      </a:r>
                      <a:endParaRPr lang="en-US" sz="1100" dirty="0"/>
                    </a:p>
                  </a:txBody>
                  <a:tcPr/>
                </a:tc>
              </a:tr>
            </a:tbl>
          </a:graphicData>
        </a:graphic>
      </p:graphicFrame>
    </p:spTree>
    <p:extLst>
      <p:ext uri="{BB962C8B-B14F-4D97-AF65-F5344CB8AC3E}">
        <p14:creationId xmlns:p14="http://schemas.microsoft.com/office/powerpoint/2010/main" val="2252562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12724</TotalTime>
  <Words>1245</Words>
  <Application>Microsoft Office PowerPoint</Application>
  <PresentationFormat>On-screen Show (4:3)</PresentationFormat>
  <Paragraphs>212</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Perpetua</vt:lpstr>
      <vt:lpstr>Symbol</vt:lpstr>
      <vt:lpstr>Tempus Sans ITC</vt:lpstr>
      <vt:lpstr>Wingdings 2</vt:lpstr>
      <vt:lpstr>Equity</vt:lpstr>
      <vt:lpstr>What’s New with EOVSA</vt:lpstr>
      <vt:lpstr>System Update</vt:lpstr>
      <vt:lpstr>Feed Rotation Effect (amplitudes)</vt:lpstr>
      <vt:lpstr>Feed Rotation Effect (phases)</vt:lpstr>
      <vt:lpstr>X vs. Y Phase Relationship</vt:lpstr>
      <vt:lpstr>Closer Look at X vs. Y Phase Relationship</vt:lpstr>
      <vt:lpstr>Closer Look at X vs. Y Phase Relationship</vt:lpstr>
      <vt:lpstr>Closer Look at X vs. Y Phase Relationship</vt:lpstr>
      <vt:lpstr>Closer Look at X vs. Y Phase Relationship</vt:lpstr>
      <vt:lpstr>Cause of the Multi-band vs. Delay-center delays?</vt:lpstr>
      <vt:lpstr>Feed Rotation Effect (phases)</vt:lpstr>
      <vt:lpstr>Feed Rotation Effect (phases)</vt:lpstr>
      <vt:lpstr>Comments and Conclusion</vt:lpstr>
      <vt:lpstr>Tohban Update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Dale</dc:creator>
  <cp:lastModifiedBy>Dale</cp:lastModifiedBy>
  <cp:revision>492</cp:revision>
  <dcterms:created xsi:type="dcterms:W3CDTF">2006-08-16T00:00:00Z</dcterms:created>
  <dcterms:modified xsi:type="dcterms:W3CDTF">2017-01-10T18:19:04Z</dcterms:modified>
</cp:coreProperties>
</file>